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6E3A77-777B-4C41-A930-FBC83EE5469A}" type="datetimeFigureOut">
              <a:rPr lang="ru-RU" smtClean="0"/>
              <a:t>01.11.2020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8A95CC-0700-4BB5-9178-673065DEB430}" type="slidenum">
              <a:rPr lang="ru-RU" smtClean="0"/>
              <a:t>‹#›</a:t>
            </a:fld>
            <a:endParaRPr lang="ru-RU"/>
          </a:p>
        </p:txBody>
      </p:sp>
    </p:spTree>
    <p:extLst>
      <p:ext uri="{BB962C8B-B14F-4D97-AF65-F5344CB8AC3E}">
        <p14:creationId xmlns:p14="http://schemas.microsoft.com/office/powerpoint/2010/main" val="7058384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78A95CC-0700-4BB5-9178-673065DEB430}" type="slidenum">
              <a:rPr lang="ru-RU" smtClean="0"/>
              <a:t>1</a:t>
            </a:fld>
            <a:endParaRPr lang="ru-RU"/>
          </a:p>
        </p:txBody>
      </p:sp>
    </p:spTree>
    <p:extLst>
      <p:ext uri="{BB962C8B-B14F-4D97-AF65-F5344CB8AC3E}">
        <p14:creationId xmlns:p14="http://schemas.microsoft.com/office/powerpoint/2010/main" val="1569059792"/>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ru-RU" smtClean="0"/>
              <a:t>Образец заголовка</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5597CFA-1094-4C1B-8776-7A411EEDF3A4}"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3BAFFB46-4D67-4B0D-AB9C-DE9A10A3C466}" type="slidenum">
              <a:rPr lang="ru-RU" smtClean="0"/>
              <a:t>‹#›</a:t>
            </a:fld>
            <a:endParaRPr lang="ru-RU"/>
          </a:p>
        </p:txBody>
      </p:sp>
    </p:spTree>
    <p:extLst>
      <p:ext uri="{BB962C8B-B14F-4D97-AF65-F5344CB8AC3E}">
        <p14:creationId xmlns:p14="http://schemas.microsoft.com/office/powerpoint/2010/main" val="87386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597CFA-1094-4C1B-8776-7A411EEDF3A4}"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BAFFB46-4D67-4B0D-AB9C-DE9A10A3C466}" type="slidenum">
              <a:rPr lang="ru-RU" smtClean="0"/>
              <a:t>‹#›</a:t>
            </a:fld>
            <a:endParaRPr lang="ru-RU"/>
          </a:p>
        </p:txBody>
      </p:sp>
    </p:spTree>
    <p:extLst>
      <p:ext uri="{BB962C8B-B14F-4D97-AF65-F5344CB8AC3E}">
        <p14:creationId xmlns:p14="http://schemas.microsoft.com/office/powerpoint/2010/main" val="865914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597CFA-1094-4C1B-8776-7A411EEDF3A4}"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BAFFB46-4D67-4B0D-AB9C-DE9A10A3C466}" type="slidenum">
              <a:rPr lang="ru-RU" smtClean="0"/>
              <a:t>‹#›</a:t>
            </a:fld>
            <a:endParaRPr lang="ru-RU"/>
          </a:p>
        </p:txBody>
      </p:sp>
    </p:spTree>
    <p:extLst>
      <p:ext uri="{BB962C8B-B14F-4D97-AF65-F5344CB8AC3E}">
        <p14:creationId xmlns:p14="http://schemas.microsoft.com/office/powerpoint/2010/main" val="4286578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597CFA-1094-4C1B-8776-7A411EEDF3A4}"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BAFFB46-4D67-4B0D-AB9C-DE9A10A3C466}" type="slidenum">
              <a:rPr lang="ru-RU" smtClean="0"/>
              <a:t>‹#›</a:t>
            </a:fld>
            <a:endParaRPr lang="ru-RU"/>
          </a:p>
        </p:txBody>
      </p:sp>
    </p:spTree>
    <p:extLst>
      <p:ext uri="{BB962C8B-B14F-4D97-AF65-F5344CB8AC3E}">
        <p14:creationId xmlns:p14="http://schemas.microsoft.com/office/powerpoint/2010/main" val="3424056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ru-RU" smtClean="0"/>
              <a:t>Образец заголовка</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8593667" y="6272784"/>
            <a:ext cx="2644309" cy="365125"/>
          </a:xfrm>
        </p:spPr>
        <p:txBody>
          <a:bodyPr/>
          <a:lstStyle/>
          <a:p>
            <a:fld id="{55597CFA-1094-4C1B-8776-7A411EEDF3A4}" type="datetimeFigureOut">
              <a:rPr lang="ru-RU" smtClean="0"/>
              <a:t>01.11.2020</a:t>
            </a:fld>
            <a:endParaRPr lang="ru-RU"/>
          </a:p>
        </p:txBody>
      </p:sp>
      <p:sp>
        <p:nvSpPr>
          <p:cNvPr id="5" name="Footer Placeholder 4"/>
          <p:cNvSpPr>
            <a:spLocks noGrp="1"/>
          </p:cNvSpPr>
          <p:nvPr>
            <p:ph type="ftr" sz="quarter" idx="11"/>
          </p:nvPr>
        </p:nvSpPr>
        <p:spPr>
          <a:xfrm>
            <a:off x="2182708" y="6272784"/>
            <a:ext cx="6327648" cy="365125"/>
          </a:xfrm>
        </p:spPr>
        <p:txBody>
          <a:bodyPr/>
          <a:lstStyle/>
          <a:p>
            <a:endParaRPr lang="ru-RU"/>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3BAFFB46-4D67-4B0D-AB9C-DE9A10A3C466}" type="slidenum">
              <a:rPr lang="ru-RU" smtClean="0"/>
              <a:t>‹#›</a:t>
            </a:fld>
            <a:endParaRPr lang="ru-RU"/>
          </a:p>
        </p:txBody>
      </p:sp>
    </p:spTree>
    <p:extLst>
      <p:ext uri="{BB962C8B-B14F-4D97-AF65-F5344CB8AC3E}">
        <p14:creationId xmlns:p14="http://schemas.microsoft.com/office/powerpoint/2010/main" val="4204184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5597CFA-1094-4C1B-8776-7A411EEDF3A4}" type="datetimeFigureOut">
              <a:rPr lang="ru-RU" smtClean="0"/>
              <a:t>01.11.2020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BAFFB46-4D67-4B0D-AB9C-DE9A10A3C466}" type="slidenum">
              <a:rPr lang="ru-RU" smtClean="0"/>
              <a:t>‹#›</a:t>
            </a:fld>
            <a:endParaRPr lang="ru-RU"/>
          </a:p>
        </p:txBody>
      </p:sp>
    </p:spTree>
    <p:extLst>
      <p:ext uri="{BB962C8B-B14F-4D97-AF65-F5344CB8AC3E}">
        <p14:creationId xmlns:p14="http://schemas.microsoft.com/office/powerpoint/2010/main" val="3408531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5597CFA-1094-4C1B-8776-7A411EEDF3A4}" type="datetimeFigureOut">
              <a:rPr lang="ru-RU" smtClean="0"/>
              <a:t>01.11.2020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3BAFFB46-4D67-4B0D-AB9C-DE9A10A3C466}" type="slidenum">
              <a:rPr lang="ru-RU" smtClean="0"/>
              <a:t>‹#›</a:t>
            </a:fld>
            <a:endParaRPr lang="ru-RU"/>
          </a:p>
        </p:txBody>
      </p:sp>
    </p:spTree>
    <p:extLst>
      <p:ext uri="{BB962C8B-B14F-4D97-AF65-F5344CB8AC3E}">
        <p14:creationId xmlns:p14="http://schemas.microsoft.com/office/powerpoint/2010/main" val="2497201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5597CFA-1094-4C1B-8776-7A411EEDF3A4}" type="datetimeFigureOut">
              <a:rPr lang="ru-RU" smtClean="0"/>
              <a:t>01.11.2020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3BAFFB46-4D67-4B0D-AB9C-DE9A10A3C466}" type="slidenum">
              <a:rPr lang="ru-RU" smtClean="0"/>
              <a:t>‹#›</a:t>
            </a:fld>
            <a:endParaRPr lang="ru-RU"/>
          </a:p>
        </p:txBody>
      </p:sp>
    </p:spTree>
    <p:extLst>
      <p:ext uri="{BB962C8B-B14F-4D97-AF65-F5344CB8AC3E}">
        <p14:creationId xmlns:p14="http://schemas.microsoft.com/office/powerpoint/2010/main" val="2708230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597CFA-1094-4C1B-8776-7A411EEDF3A4}" type="datetimeFigureOut">
              <a:rPr lang="ru-RU" smtClean="0"/>
              <a:t>01.11.2020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3BAFFB46-4D67-4B0D-AB9C-DE9A10A3C466}" type="slidenum">
              <a:rPr lang="ru-RU" smtClean="0"/>
              <a:t>‹#›</a:t>
            </a:fld>
            <a:endParaRPr lang="ru-RU"/>
          </a:p>
        </p:txBody>
      </p:sp>
    </p:spTree>
    <p:extLst>
      <p:ext uri="{BB962C8B-B14F-4D97-AF65-F5344CB8AC3E}">
        <p14:creationId xmlns:p14="http://schemas.microsoft.com/office/powerpoint/2010/main" val="2272945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5597CFA-1094-4C1B-8776-7A411EEDF3A4}" type="datetimeFigureOut">
              <a:rPr lang="ru-RU" smtClean="0"/>
              <a:t>01.11.2020</a:t>
            </a:fld>
            <a:endParaRPr lang="ru-RU"/>
          </a:p>
        </p:txBody>
      </p:sp>
      <p:sp>
        <p:nvSpPr>
          <p:cNvPr id="6" name="Footer Placeholder 5"/>
          <p:cNvSpPr>
            <a:spLocks noGrp="1"/>
          </p:cNvSpPr>
          <p:nvPr>
            <p:ph type="ftr" sz="quarter" idx="11"/>
          </p:nvPr>
        </p:nvSpPr>
        <p:spPr/>
        <p:txBody>
          <a:bodyPr/>
          <a:lstStyle/>
          <a:p>
            <a:endParaRPr lang="ru-RU"/>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BAFFB46-4D67-4B0D-AB9C-DE9A10A3C466}" type="slidenum">
              <a:rPr lang="ru-RU" smtClean="0"/>
              <a:t>‹#›</a:t>
            </a:fld>
            <a:endParaRPr lang="ru-RU"/>
          </a:p>
        </p:txBody>
      </p:sp>
    </p:spTree>
    <p:extLst>
      <p:ext uri="{BB962C8B-B14F-4D97-AF65-F5344CB8AC3E}">
        <p14:creationId xmlns:p14="http://schemas.microsoft.com/office/powerpoint/2010/main" val="194218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5597CFA-1094-4C1B-8776-7A411EEDF3A4}" type="datetimeFigureOut">
              <a:rPr lang="ru-RU" smtClean="0"/>
              <a:t>01.11.2020</a:t>
            </a:fld>
            <a:endParaRPr lang="ru-RU"/>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BAFFB46-4D67-4B0D-AB9C-DE9A10A3C466}" type="slidenum">
              <a:rPr lang="ru-RU" smtClean="0"/>
              <a:t>‹#›</a:t>
            </a:fld>
            <a:endParaRPr lang="ru-RU"/>
          </a:p>
        </p:txBody>
      </p:sp>
    </p:spTree>
    <p:extLst>
      <p:ext uri="{BB962C8B-B14F-4D97-AF65-F5344CB8AC3E}">
        <p14:creationId xmlns:p14="http://schemas.microsoft.com/office/powerpoint/2010/main" val="629130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55597CFA-1094-4C1B-8776-7A411EEDF3A4}" type="datetimeFigureOut">
              <a:rPr lang="ru-RU" smtClean="0"/>
              <a:t>01.11.2020</a:t>
            </a:fld>
            <a:endParaRPr lang="ru-RU"/>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ru-RU"/>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3BAFFB46-4D67-4B0D-AB9C-DE9A10A3C466}" type="slidenum">
              <a:rPr lang="ru-RU" smtClean="0"/>
              <a:t>‹#›</a:t>
            </a:fld>
            <a:endParaRPr lang="ru-RU"/>
          </a:p>
        </p:txBody>
      </p:sp>
    </p:spTree>
    <p:extLst>
      <p:ext uri="{BB962C8B-B14F-4D97-AF65-F5344CB8AC3E}">
        <p14:creationId xmlns:p14="http://schemas.microsoft.com/office/powerpoint/2010/main" val="29092000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ru-RU" sz="2800" b="1" dirty="0">
                <a:latin typeface="Times New Roman" panose="02020603050405020304" pitchFamily="18" charset="0"/>
                <a:cs typeface="Times New Roman" panose="02020603050405020304" pitchFamily="18" charset="0"/>
              </a:rPr>
              <a:t>МЕТОДЫ ОЦЕНКИ ФИЗИЧЕСКОЙ РАБОТОСПОСОБНОСТИ,</a:t>
            </a:r>
            <a:br>
              <a:rPr lang="ru-RU" sz="2800" b="1" dirty="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     ФУНКЦИОНАЛЬНЫХ ВОЗМОЖНОСТЕЙ И ЗДОРОВЬЯ ЧЕЛОВЕКА </a:t>
            </a:r>
          </a:p>
        </p:txBody>
      </p:sp>
      <p:sp>
        <p:nvSpPr>
          <p:cNvPr id="3" name="Подзаголовок 2"/>
          <p:cNvSpPr>
            <a:spLocks noGrp="1"/>
          </p:cNvSpPr>
          <p:nvPr>
            <p:ph type="subTitle" idx="1"/>
          </p:nvPr>
        </p:nvSpPr>
        <p:spPr/>
        <p:txBody>
          <a:bodyPr/>
          <a:lstStyle/>
          <a:p>
            <a:pPr algn="ctr"/>
            <a:r>
              <a:rPr lang="ru-RU" b="1" smtClean="0"/>
              <a:t>Лекция 7</a:t>
            </a:r>
            <a:endParaRPr lang="ru-RU" b="1" dirty="0"/>
          </a:p>
        </p:txBody>
      </p:sp>
    </p:spTree>
    <p:extLst>
      <p:ext uri="{BB962C8B-B14F-4D97-AF65-F5344CB8AC3E}">
        <p14:creationId xmlns:p14="http://schemas.microsoft.com/office/powerpoint/2010/main" val="4134494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2585323"/>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Интегральная количественная оценка физического здоровья может осуществляться путем регистрации ряда физиологических, антропометрических показателей и показателей физической подготовленности с последующим приведением к обобщенной балльной оценке. По этому принципу Г.Л. Апанасенко (1992) разработан метод оценки физического здоровья, в основу которого взята характеристика </a:t>
            </a:r>
            <a:r>
              <a:rPr lang="ru-RU" dirty="0" err="1" smtClean="0">
                <a:latin typeface="Times New Roman" panose="02020603050405020304" pitchFamily="18" charset="0"/>
                <a:cs typeface="Times New Roman" panose="02020603050405020304" pitchFamily="18" charset="0"/>
              </a:rPr>
              <a:t>энергопотенциала</a:t>
            </a:r>
            <a:r>
              <a:rPr lang="ru-RU" dirty="0" smtClean="0">
                <a:latin typeface="Times New Roman" panose="02020603050405020304" pitchFamily="18" charset="0"/>
                <a:cs typeface="Times New Roman" panose="02020603050405020304" pitchFamily="18" charset="0"/>
              </a:rPr>
              <a:t> индивида на основании некоторых первичных данных.</a:t>
            </a:r>
          </a:p>
          <a:p>
            <a:pPr algn="just"/>
            <a:r>
              <a:rPr lang="ru-RU" dirty="0" smtClean="0">
                <a:latin typeface="Times New Roman" panose="02020603050405020304" pitchFamily="18" charset="0"/>
                <a:cs typeface="Times New Roman" panose="02020603050405020304" pitchFamily="18" charset="0"/>
              </a:rPr>
              <a:t> Оценка осуществляется с помощью спирометра, динамометра, тонометра для определения уровня артериального давления и секундомера. Для оценки уровня физического здоровья учитываются численное значения роста, массы тела, жизненной емкости легких (ЖЕЛ), пульса в покое (ЧСС), силы кисти, уровня систолического давления (АД </a:t>
            </a:r>
            <a:r>
              <a:rPr lang="ru-RU" dirty="0" err="1" smtClean="0">
                <a:latin typeface="Times New Roman" panose="02020603050405020304" pitchFamily="18" charset="0"/>
                <a:cs typeface="Times New Roman" panose="02020603050405020304" pitchFamily="18" charset="0"/>
              </a:rPr>
              <a:t>сист</a:t>
            </a:r>
            <a:r>
              <a:rPr lang="ru-RU" dirty="0" smtClean="0">
                <a:latin typeface="Times New Roman" panose="02020603050405020304" pitchFamily="18" charset="0"/>
                <a:cs typeface="Times New Roman" panose="02020603050405020304" pitchFamily="18" charset="0"/>
              </a:rPr>
              <a:t>.) и время восстановления пульса после функциональной пробы (20 приседаний за 30 сек.).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6940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192001" cy="7017306"/>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Определение аэробной работоспособности  (прямое определение максимального потребления кислорода)</a:t>
            </a:r>
          </a:p>
          <a:p>
            <a:pPr algn="just"/>
            <a:r>
              <a:rPr lang="ru-RU" dirty="0" smtClean="0">
                <a:latin typeface="Times New Roman" panose="02020603050405020304" pitchFamily="18" charset="0"/>
                <a:cs typeface="Times New Roman" panose="02020603050405020304" pitchFamily="18" charset="0"/>
              </a:rPr>
              <a:t>В процессе эволюционного развития сформировалось два механизма энергетического обеспечения физиологической (особенно мышечной) деятельности.</a:t>
            </a:r>
          </a:p>
          <a:p>
            <a:pPr algn="just"/>
            <a:r>
              <a:rPr lang="ru-RU" dirty="0" smtClean="0">
                <a:latin typeface="Times New Roman" panose="02020603050405020304" pitchFamily="18" charset="0"/>
                <a:cs typeface="Times New Roman" panose="02020603050405020304" pitchFamily="18" charset="0"/>
              </a:rPr>
              <a:t>Более древним, соответствующим периоду, когда в атмосфере было очень мало кислорода, является анаэробный организм (т.е. без участия кислорода), или анаэробная работоспособность. Более поздним и гораздо более эффективным является аэробный механизм (т.е. с использованием кислорода), или аэробная работоспособность.</a:t>
            </a:r>
          </a:p>
          <a:p>
            <a:pPr algn="just"/>
            <a:r>
              <a:rPr lang="ru-RU" dirty="0" smtClean="0">
                <a:latin typeface="Times New Roman" panose="02020603050405020304" pitchFamily="18" charset="0"/>
                <a:cs typeface="Times New Roman" panose="02020603050405020304" pitchFamily="18" charset="0"/>
              </a:rPr>
              <a:t>У человека представлены оба механизма, но в зависимости от мощности и продолжительности физической нагрузки их соотношение различно. При кратковременной (несколько секунд) очень напряженной деятельности имеет место преимущественно анаэробный механизм, при более длительной работе низкой и средней интенсивности основная роль принадлежит и аэробному механизму.</a:t>
            </a:r>
          </a:p>
          <a:p>
            <a:pPr algn="just"/>
            <a:r>
              <a:rPr lang="ru-RU" dirty="0" smtClean="0">
                <a:latin typeface="Times New Roman" panose="02020603050405020304" pitchFamily="18" charset="0"/>
                <a:cs typeface="Times New Roman" panose="02020603050405020304" pitchFamily="18" charset="0"/>
              </a:rPr>
              <a:t>Аэробную работоспособность принято оценивать по максимальному потреблению кислорода (МПК). Всемирная организация здравоохранения рекомендует МПК как один из наиболее надежных методов оценки дееспособности (а,</a:t>
            </a:r>
          </a:p>
          <a:p>
            <a:pPr algn="just"/>
            <a:r>
              <a:rPr lang="ru-RU" dirty="0" smtClean="0">
                <a:latin typeface="Times New Roman" panose="02020603050405020304" pitchFamily="18" charset="0"/>
                <a:cs typeface="Times New Roman" panose="02020603050405020304" pitchFamily="18" charset="0"/>
              </a:rPr>
              <a:t>следовательно, и состояния здоровья) человека.</a:t>
            </a:r>
          </a:p>
          <a:p>
            <a:pPr algn="just"/>
            <a:r>
              <a:rPr lang="ru-RU" dirty="0" smtClean="0">
                <a:latin typeface="Times New Roman" panose="02020603050405020304" pitchFamily="18" charset="0"/>
                <a:cs typeface="Times New Roman" panose="02020603050405020304" pitchFamily="18" charset="0"/>
              </a:rPr>
              <a:t>Для определения МПК необходима аппаратура, позволяющая давать дозированную физическую нагрузку различной мощности (типа велоэргометр, </a:t>
            </a:r>
            <a:r>
              <a:rPr lang="ru-RU" dirty="0" err="1" smtClean="0">
                <a:latin typeface="Times New Roman" panose="02020603050405020304" pitchFamily="18" charset="0"/>
                <a:cs typeface="Times New Roman" panose="02020603050405020304" pitchFamily="18" charset="0"/>
              </a:rPr>
              <a:t>тредбан</a:t>
            </a:r>
            <a:r>
              <a:rPr lang="ru-RU" dirty="0" smtClean="0">
                <a:latin typeface="Times New Roman" panose="02020603050405020304" pitchFamily="18" charset="0"/>
                <a:cs typeface="Times New Roman" panose="02020603050405020304" pitchFamily="18" charset="0"/>
              </a:rPr>
              <a:t>), секундомер, приборы и оснащение для сбора и количественного (объема) выдохнутого воздуха, приборы для </a:t>
            </a:r>
            <a:r>
              <a:rPr lang="ru-RU" dirty="0" err="1" smtClean="0">
                <a:latin typeface="Times New Roman" panose="02020603050405020304" pitchFamily="18" charset="0"/>
                <a:cs typeface="Times New Roman" panose="02020603050405020304" pitchFamily="18" charset="0"/>
              </a:rPr>
              <a:t>газоанализа</a:t>
            </a:r>
            <a:r>
              <a:rPr lang="ru-RU" dirty="0" smtClean="0">
                <a:latin typeface="Times New Roman" panose="02020603050405020304" pitchFamily="18" charset="0"/>
                <a:cs typeface="Times New Roman" panose="02020603050405020304" pitchFamily="18" charset="0"/>
              </a:rPr>
              <a:t> (содержание кислорода во вдыхаемом и выдыхаемом воздухе), барометр, термометр, психрометр.</a:t>
            </a:r>
          </a:p>
          <a:p>
            <a:pPr algn="just"/>
            <a:r>
              <a:rPr lang="ru-RU" dirty="0" smtClean="0">
                <a:latin typeface="Times New Roman" panose="02020603050405020304" pitchFamily="18" charset="0"/>
                <a:cs typeface="Times New Roman" panose="02020603050405020304" pitchFamily="18" charset="0"/>
              </a:rPr>
              <a:t>Разработано несколько вариантов определения МПК, выбор которых определяется техническими возможностями лаборатории и отводимым временем. В наиболее корректном варианте испытуемые выполняют серию последовательно возрастающих по мощности нагрузок, в процессе которых регистрируется потребление кислорода. Перед тестирующей нагрузкой непременно проводится разминка. В процессе проведения пробы обязательно учитывается пол, возраст, физическая подготовленность и состояние здоровья исследуемых лиц.</a:t>
            </a:r>
          </a:p>
          <a:p>
            <a:pPr algn="just"/>
            <a:r>
              <a:rPr lang="ru-RU" dirty="0" smtClean="0">
                <a:latin typeface="Times New Roman" panose="02020603050405020304" pitchFamily="18" charset="0"/>
                <a:cs typeface="Times New Roman" panose="02020603050405020304" pitchFamily="18" charset="0"/>
              </a:rPr>
              <a:t> Испытуемый выполняет физические нагрузки ступенчато повышающейся мощности: от </a:t>
            </a:r>
            <a:r>
              <a:rPr lang="ru-RU" dirty="0" err="1" smtClean="0">
                <a:latin typeface="Times New Roman" panose="02020603050405020304" pitchFamily="18" charset="0"/>
                <a:cs typeface="Times New Roman" panose="02020603050405020304" pitchFamily="18" charset="0"/>
              </a:rPr>
              <a:t>субмаксимальной</a:t>
            </a:r>
            <a:r>
              <a:rPr lang="ru-RU" dirty="0" smtClean="0">
                <a:latin typeface="Times New Roman" panose="02020603050405020304" pitchFamily="18" charset="0"/>
                <a:cs typeface="Times New Roman" panose="02020603050405020304" pitchFamily="18" charset="0"/>
              </a:rPr>
              <a:t> величины до отказа с интервалом 20 Вт. Частота </a:t>
            </a:r>
            <a:r>
              <a:rPr lang="ru-RU" dirty="0" err="1" smtClean="0">
                <a:latin typeface="Times New Roman" panose="02020603050405020304" pitchFamily="18" charset="0"/>
                <a:cs typeface="Times New Roman" panose="02020603050405020304" pitchFamily="18" charset="0"/>
              </a:rPr>
              <a:t>педалирования</a:t>
            </a:r>
            <a:r>
              <a:rPr lang="ru-RU" dirty="0" smtClean="0">
                <a:latin typeface="Times New Roman" panose="02020603050405020304" pitchFamily="18" charset="0"/>
                <a:cs typeface="Times New Roman" panose="02020603050405020304" pitchFamily="18" charset="0"/>
              </a:rPr>
              <a:t> на велоэргометре – 60 оборотов в 1 мин., длительность нагрузки –3 мин. Между каждым сеансом должен быть организован длительный перерыв, достаточный для полного восстановления.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3971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571303"/>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качестве конечной величины принимается значение, когда поглощение кислорода выходит на плато. При проведении пробы непременно осуществляется постоянный контроль за самочувствием и состоянием обследуемого лица.</a:t>
            </a:r>
          </a:p>
          <a:p>
            <a:pPr algn="just"/>
            <a:r>
              <a:rPr lang="ru-RU" dirty="0" smtClean="0">
                <a:latin typeface="Times New Roman" panose="02020603050405020304" pitchFamily="18" charset="0"/>
                <a:cs typeface="Times New Roman" panose="02020603050405020304" pitchFamily="18" charset="0"/>
              </a:rPr>
              <a:t>Ввиду технической сложности описанного метода достаточно часто используются непрямые методы, один из которых приводится в описании пробы PWC170.</a:t>
            </a:r>
          </a:p>
          <a:p>
            <a:pPr algn="just"/>
            <a:r>
              <a:rPr lang="ru-RU" dirty="0" smtClean="0">
                <a:latin typeface="Times New Roman" panose="02020603050405020304" pitchFamily="18" charset="0"/>
                <a:cs typeface="Times New Roman" panose="02020603050405020304" pitchFamily="18" charset="0"/>
              </a:rPr>
              <a:t>В тех случаях, когда выполняется работа высокой мощности, системы доставки кислорода не обеспечивают потребности энергетических процессов, в тканях накапливаются недоокисленные продукты, и после завершения нагрузки у человека сохраняется гипервентиляция (одышка), в процессе которой и восполняется задолженность по кислороду, которая оценивается посредством определения максимального кислородного долга (МКД).</a:t>
            </a:r>
          </a:p>
          <a:p>
            <a:pPr algn="just"/>
            <a:r>
              <a:rPr lang="ru-RU" dirty="0" smtClean="0">
                <a:latin typeface="Times New Roman" panose="02020603050405020304" pitchFamily="18" charset="0"/>
                <a:cs typeface="Times New Roman" panose="02020603050405020304" pitchFamily="18" charset="0"/>
              </a:rPr>
              <a:t>Для определения МКД необходима аппаратура для дозированной физической нагрузки (велоэргометр, </a:t>
            </a:r>
            <a:r>
              <a:rPr lang="ru-RU" dirty="0" err="1" smtClean="0">
                <a:latin typeface="Times New Roman" panose="02020603050405020304" pitchFamily="18" charset="0"/>
                <a:cs typeface="Times New Roman" panose="02020603050405020304" pitchFamily="18" charset="0"/>
              </a:rPr>
              <a:t>тредбан</a:t>
            </a:r>
            <a:r>
              <a:rPr lang="ru-RU" dirty="0" smtClean="0">
                <a:latin typeface="Times New Roman" panose="02020603050405020304" pitchFamily="18" charset="0"/>
                <a:cs typeface="Times New Roman" panose="02020603050405020304" pitchFamily="18" charset="0"/>
              </a:rPr>
              <a:t>), секундомер, приборы для сбора и анализа выдыхаемого воздуха на кислород, термометр, психрометр.</a:t>
            </a:r>
          </a:p>
          <a:p>
            <a:pPr algn="just"/>
            <a:r>
              <a:rPr lang="ru-RU" dirty="0" smtClean="0">
                <a:latin typeface="Times New Roman" panose="02020603050405020304" pitchFamily="18" charset="0"/>
                <a:cs typeface="Times New Roman" panose="02020603050405020304" pitchFamily="18" charset="0"/>
              </a:rPr>
              <a:t>Исследование проводится у физически здоровых людей различной степени физической подготовленности. Поскольку в этом исследовании используются нагрузки </a:t>
            </a:r>
            <a:r>
              <a:rPr lang="ru-RU" dirty="0" err="1" smtClean="0">
                <a:latin typeface="Times New Roman" panose="02020603050405020304" pitchFamily="18" charset="0"/>
                <a:cs typeface="Times New Roman" panose="02020603050405020304" pitchFamily="18" charset="0"/>
              </a:rPr>
              <a:t>субмаксимальной</a:t>
            </a:r>
            <a:r>
              <a:rPr lang="ru-RU" dirty="0" smtClean="0">
                <a:latin typeface="Times New Roman" panose="02020603050405020304" pitchFamily="18" charset="0"/>
                <a:cs typeface="Times New Roman" panose="02020603050405020304" pitchFamily="18" charset="0"/>
              </a:rPr>
              <a:t> или даже предельной мощности, то результат зависит от</a:t>
            </a:r>
          </a:p>
          <a:p>
            <a:pPr algn="just"/>
            <a:r>
              <a:rPr lang="ru-RU" dirty="0" smtClean="0">
                <a:latin typeface="Times New Roman" panose="02020603050405020304" pitchFamily="18" charset="0"/>
                <a:cs typeface="Times New Roman" panose="02020603050405020304" pitchFamily="18" charset="0"/>
              </a:rPr>
              <a:t>уровня мотивации и волевых качеств обследуемого лица.</a:t>
            </a:r>
          </a:p>
          <a:p>
            <a:pPr algn="just"/>
            <a:r>
              <a:rPr lang="ru-RU" dirty="0" smtClean="0">
                <a:latin typeface="Times New Roman" panose="02020603050405020304" pitchFamily="18" charset="0"/>
                <a:cs typeface="Times New Roman" panose="02020603050405020304" pitchFamily="18" charset="0"/>
              </a:rPr>
              <a:t>Нагрузка при определении МКД должна быть такой, чтобы её предельное время составляло около 1–3 минут, т.е. </a:t>
            </a:r>
            <a:r>
              <a:rPr lang="ru-RU" dirty="0" err="1" smtClean="0">
                <a:latin typeface="Times New Roman" panose="02020603050405020304" pitchFamily="18" charset="0"/>
                <a:cs typeface="Times New Roman" panose="02020603050405020304" pitchFamily="18" charset="0"/>
              </a:rPr>
              <a:t>субмаксимальной</a:t>
            </a:r>
            <a:r>
              <a:rPr lang="ru-RU" dirty="0" smtClean="0">
                <a:latin typeface="Times New Roman" panose="02020603050405020304" pitchFamily="18" charset="0"/>
                <a:cs typeface="Times New Roman" panose="02020603050405020304" pitchFamily="18" charset="0"/>
              </a:rPr>
              <a:t> мощности.</a:t>
            </a:r>
          </a:p>
          <a:p>
            <a:pPr algn="just"/>
            <a:r>
              <a:rPr lang="ru-RU" dirty="0" smtClean="0">
                <a:latin typeface="Times New Roman" panose="02020603050405020304" pitchFamily="18" charset="0"/>
                <a:cs typeface="Times New Roman" panose="02020603050405020304" pitchFamily="18" charset="0"/>
              </a:rPr>
              <a:t>После завершения работы проводят измерение излишка потребления кислорода по сравнению с состоянием покоя) в мл/мин или мл/мин/кг. На протяжении 30–45 минут получают совокупность из 10–15 значений, на основании которых рассчитывают МКД. (Детали такого расчета представлены в специальной литературе, например: </a:t>
            </a:r>
            <a:r>
              <a:rPr lang="ru-RU" dirty="0" err="1" smtClean="0">
                <a:latin typeface="Times New Roman" panose="02020603050405020304" pitchFamily="18" charset="0"/>
                <a:cs typeface="Times New Roman" panose="02020603050405020304" pitchFamily="18" charset="0"/>
              </a:rPr>
              <a:t>Карпман</a:t>
            </a:r>
            <a:r>
              <a:rPr lang="ru-RU" dirty="0" smtClean="0">
                <a:latin typeface="Times New Roman" panose="02020603050405020304" pitchFamily="18" charset="0"/>
                <a:cs typeface="Times New Roman" panose="02020603050405020304" pitchFamily="18" charset="0"/>
              </a:rPr>
              <a:t> В.Л., Белоцерковский З.Б., Гудков И.А. Тестирование в спортивной медицине. М.: Физкультура и спорт, 1988. 208 с.)</a:t>
            </a:r>
          </a:p>
          <a:p>
            <a:pPr algn="just"/>
            <a:r>
              <a:rPr lang="ru-RU" dirty="0" smtClean="0">
                <a:latin typeface="Times New Roman" panose="02020603050405020304" pitchFamily="18" charset="0"/>
                <a:cs typeface="Times New Roman" panose="02020603050405020304" pitchFamily="18" charset="0"/>
              </a:rPr>
              <a:t>Оценка индивидуального значения МКД должна учитывать пол и возраст исследуемых, их физическую подготовленность, характер физических нагрузок. У взрослых, не занимающихся спортом мужчин 20–35 лет величина МКД обычно не</a:t>
            </a:r>
          </a:p>
          <a:p>
            <a:pPr algn="just"/>
            <a:r>
              <a:rPr lang="ru-RU" dirty="0" smtClean="0">
                <a:latin typeface="Times New Roman" panose="02020603050405020304" pitchFamily="18" charset="0"/>
                <a:cs typeface="Times New Roman" panose="02020603050405020304" pitchFamily="18" charset="0"/>
              </a:rPr>
              <a:t>более 70–110 мл/кг, с возрастом эта величина снижается примерно на 1% в год. У женщин МКД ниже, чем у мужчин, в среднем на 30–40%.</a:t>
            </a:r>
          </a:p>
          <a:p>
            <a:pPr algn="just"/>
            <a:r>
              <a:rPr lang="ru-RU" dirty="0" smtClean="0">
                <a:latin typeface="Times New Roman" panose="02020603050405020304" pitchFamily="18" charset="0"/>
                <a:cs typeface="Times New Roman" panose="02020603050405020304" pitchFamily="18" charset="0"/>
              </a:rPr>
              <a:t>При систематической спортивной тренировке МКД может увеличиваться в 2 раза и более, достигая у отдельных спортсменов, специализирующихся в беге на 400–1500 м и в подобных этим упражнениях, более 250–300 мл/кг .</a:t>
            </a:r>
          </a:p>
          <a:p>
            <a:pPr algn="just"/>
            <a:r>
              <a:rPr lang="ru-RU" dirty="0" smtClean="0">
                <a:latin typeface="Times New Roman" panose="02020603050405020304" pitchFamily="18" charset="0"/>
                <a:cs typeface="Times New Roman" panose="02020603050405020304" pitchFamily="18" charset="0"/>
              </a:rPr>
              <a:t>      </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3830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Следует обратить внимание, что определение МКД требует предельной мобилизации функциональных резервов адаптации организма, а, следовательно, и мер предупреждения возможных осложнений.</a:t>
            </a:r>
          </a:p>
          <a:p>
            <a:pPr algn="ctr"/>
            <a:r>
              <a:rPr lang="ru-RU" b="1" dirty="0" smtClean="0">
                <a:latin typeface="Times New Roman" panose="02020603050405020304" pitchFamily="18" charset="0"/>
                <a:cs typeface="Times New Roman" panose="02020603050405020304" pitchFamily="18" charset="0"/>
              </a:rPr>
              <a:t>Оценка физического состояния</a:t>
            </a:r>
          </a:p>
          <a:p>
            <a:pPr algn="just"/>
            <a:r>
              <a:rPr lang="ru-RU" dirty="0" smtClean="0">
                <a:latin typeface="Times New Roman" panose="02020603050405020304" pitchFamily="18" charset="0"/>
                <a:cs typeface="Times New Roman" panose="02020603050405020304" pitchFamily="18" charset="0"/>
              </a:rPr>
              <a:t>Физическое состояние складывается как минимум, из: а) здоровья (соответствие показателей жизнедеятельности возрастной норме и степень устойчивости организма к неблагоприятным внешним воздействиям); б) телосложения; в) со-</a:t>
            </a:r>
          </a:p>
          <a:p>
            <a:pPr algn="just"/>
            <a:r>
              <a:rPr lang="ru-RU" dirty="0" smtClean="0">
                <a:latin typeface="Times New Roman" panose="02020603050405020304" pitchFamily="18" charset="0"/>
                <a:cs typeface="Times New Roman" panose="02020603050405020304" pitchFamily="18" charset="0"/>
              </a:rPr>
              <a:t>стояния физиологических функций. Отсюда понятно, что, так как физическое состояние определяется морфологическими и функциональными показателями, отражающими состояние основных систем жизнеобеспечения организма, то его использование в практике оценки физического здоровья человека вполне оправдано.</a:t>
            </a:r>
          </a:p>
          <a:p>
            <a:pPr algn="just"/>
            <a:r>
              <a:rPr lang="ru-RU" dirty="0" smtClean="0">
                <a:latin typeface="Times New Roman" panose="02020603050405020304" pitchFamily="18" charset="0"/>
                <a:cs typeface="Times New Roman" panose="02020603050405020304" pitchFamily="18" charset="0"/>
              </a:rPr>
              <a:t>Для оценки уровня физического состояния необходимы секундомер, весы, </a:t>
            </a:r>
            <a:r>
              <a:rPr lang="ru-RU" dirty="0" err="1" smtClean="0">
                <a:latin typeface="Times New Roman" panose="02020603050405020304" pitchFamily="18" charset="0"/>
                <a:cs typeface="Times New Roman" panose="02020603050405020304" pitchFamily="18" charset="0"/>
              </a:rPr>
              <a:t>ростометр</a:t>
            </a:r>
            <a:r>
              <a:rPr lang="ru-RU" dirty="0" smtClean="0">
                <a:latin typeface="Times New Roman" panose="02020603050405020304" pitchFamily="18" charset="0"/>
                <a:cs typeface="Times New Roman" panose="02020603050405020304" pitchFamily="18" charset="0"/>
              </a:rPr>
              <a:t>, тонометр для определения уровня артериального давления. Производится измерение частоты пульса, массы тела, роста и уровня артериального давления с помощью тонометра. Частота пульса измеряется с помощью секундомера по числу пульсаций лучевой или сонной артерии в покое за 10 секунд с дальнейшим перерасчетом за одну минуту. Измерение артериального давления производится в положении сидя, при этом манжета тонометра накладывается на плечо и в ней создается давление выше предполагаемого систолического давления (до 140 и более мм </a:t>
            </a:r>
            <a:r>
              <a:rPr lang="ru-RU" dirty="0" err="1" smtClean="0">
                <a:latin typeface="Times New Roman" panose="02020603050405020304" pitchFamily="18" charset="0"/>
                <a:cs typeface="Times New Roman" panose="02020603050405020304" pitchFamily="18" charset="0"/>
              </a:rPr>
              <a:t>рт.ст</a:t>
            </a:r>
            <a:r>
              <a:rPr lang="ru-RU" dirty="0" smtClean="0">
                <a:latin typeface="Times New Roman" panose="02020603050405020304" pitchFamily="18" charset="0"/>
                <a:cs typeface="Times New Roman" panose="02020603050405020304" pitchFamily="18" charset="0"/>
              </a:rPr>
              <a:t>.). Снижая давления в манжете, с помощью фонендоскопа прослушиваются звуки («тоны Короткова») несколько ниже места пережатия плечевой артерии. Первый тон характеризует систолическое давление, а исчезновение тона – диастолическое давление.</a:t>
            </a:r>
          </a:p>
          <a:p>
            <a:pPr algn="just"/>
            <a:r>
              <a:rPr lang="ru-RU" dirty="0" smtClean="0">
                <a:latin typeface="Times New Roman" panose="02020603050405020304" pitchFamily="18" charset="0"/>
                <a:cs typeface="Times New Roman" panose="02020603050405020304" pitchFamily="18" charset="0"/>
              </a:rPr>
              <a:t>Для оценки уровня физического состояния (УФС) используется формула: УФС = (700- 3 • ЧСС- 2,5 • </a:t>
            </a:r>
            <a:r>
              <a:rPr lang="ru-RU" dirty="0" err="1" smtClean="0">
                <a:latin typeface="Times New Roman" panose="02020603050405020304" pitchFamily="18" charset="0"/>
                <a:cs typeface="Times New Roman" panose="02020603050405020304" pitchFamily="18" charset="0"/>
              </a:rPr>
              <a:t>АДср</a:t>
            </a:r>
            <a:r>
              <a:rPr lang="ru-RU" dirty="0" smtClean="0">
                <a:latin typeface="Times New Roman" panose="02020603050405020304" pitchFamily="18" charset="0"/>
                <a:cs typeface="Times New Roman" panose="02020603050405020304" pitchFamily="18" charset="0"/>
              </a:rPr>
              <a:t>.- 2,7 • В + 0,28 • m) : (350- 2,6 • В + 0,21 • h), где ЧСС – частота сердечных сокращений в мин. в состоянии покоя; АД среднее артериальное давление (определяется как сумма диастолического давления + 1/3 разности между систолическим и диастолическим давлением); В – возраст в годах на момент обследования; m – масса тела в кг, h – рост в см. Полученная величина оценивается по данным таблицы 1.</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663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2418577070"/>
              </p:ext>
            </p:extLst>
          </p:nvPr>
        </p:nvGraphicFramePr>
        <p:xfrm>
          <a:off x="2086591" y="369336"/>
          <a:ext cx="8127999" cy="3520276"/>
        </p:xfrm>
        <a:graphic>
          <a:graphicData uri="http://schemas.openxmlformats.org/drawingml/2006/table">
            <a:tbl>
              <a:tblPr firstRow="1" bandRow="1">
                <a:tableStyleId>{5C22544A-7EE6-4342-B048-85BDC9FD1C3A}</a:tableStyleId>
              </a:tblPr>
              <a:tblGrid>
                <a:gridCol w="2709333"/>
                <a:gridCol w="2709333"/>
                <a:gridCol w="2709333"/>
              </a:tblGrid>
              <a:tr h="1162661">
                <a:tc>
                  <a:txBody>
                    <a:bodyPr/>
                    <a:lstStyle/>
                    <a:p>
                      <a:pPr algn="ctr"/>
                      <a:r>
                        <a:rPr lang="ru-RU" dirty="0" smtClean="0"/>
                        <a:t>Уровень физического состояния</a:t>
                      </a:r>
                    </a:p>
                    <a:p>
                      <a:pPr algn="ctr"/>
                      <a:endParaRPr lang="ru-RU" dirty="0"/>
                    </a:p>
                  </a:txBody>
                  <a:tcPr/>
                </a:tc>
                <a:tc>
                  <a:txBody>
                    <a:bodyPr/>
                    <a:lstStyle/>
                    <a:p>
                      <a:pPr algn="ctr"/>
                      <a:r>
                        <a:rPr lang="ru-RU" dirty="0" smtClean="0"/>
                        <a:t>Мужчины </a:t>
                      </a:r>
                      <a:endParaRPr lang="ru-RU" dirty="0"/>
                    </a:p>
                  </a:txBody>
                  <a:tcPr/>
                </a:tc>
                <a:tc>
                  <a:txBody>
                    <a:bodyPr/>
                    <a:lstStyle/>
                    <a:p>
                      <a:pPr algn="ctr"/>
                      <a:r>
                        <a:rPr lang="ru-RU" dirty="0" smtClean="0"/>
                        <a:t>Женщины</a:t>
                      </a:r>
                    </a:p>
                    <a:p>
                      <a:pPr algn="ctr"/>
                      <a:endParaRPr lang="ru-RU" dirty="0"/>
                    </a:p>
                  </a:txBody>
                  <a:tcPr/>
                </a:tc>
              </a:tr>
              <a:tr h="471523">
                <a:tc>
                  <a:txBody>
                    <a:bodyPr/>
                    <a:lstStyle/>
                    <a:p>
                      <a:pPr algn="ctr"/>
                      <a:r>
                        <a:rPr lang="ru-RU" dirty="0" smtClean="0"/>
                        <a:t>Низкий </a:t>
                      </a:r>
                      <a:endParaRPr lang="ru-RU" dirty="0"/>
                    </a:p>
                  </a:txBody>
                  <a:tcPr/>
                </a:tc>
                <a:tc>
                  <a:txBody>
                    <a:bodyPr/>
                    <a:lstStyle/>
                    <a:p>
                      <a:pPr algn="ctr"/>
                      <a:r>
                        <a:rPr lang="ru-RU" dirty="0" smtClean="0"/>
                        <a:t>0,225- 0,375 </a:t>
                      </a:r>
                      <a:endParaRPr lang="ru-RU" dirty="0"/>
                    </a:p>
                  </a:txBody>
                  <a:tcPr/>
                </a:tc>
                <a:tc>
                  <a:txBody>
                    <a:bodyPr/>
                    <a:lstStyle/>
                    <a:p>
                      <a:pPr algn="ctr"/>
                      <a:r>
                        <a:rPr lang="ru-RU" dirty="0" smtClean="0"/>
                        <a:t>0,157- 0,260</a:t>
                      </a:r>
                      <a:endParaRPr lang="ru-RU" dirty="0"/>
                    </a:p>
                  </a:txBody>
                  <a:tcPr/>
                </a:tc>
              </a:tr>
              <a:tr h="471523">
                <a:tc>
                  <a:txBody>
                    <a:bodyPr/>
                    <a:lstStyle/>
                    <a:p>
                      <a:pPr algn="ctr"/>
                      <a:r>
                        <a:rPr lang="ru-RU" dirty="0" smtClean="0"/>
                        <a:t>Ниже среднего </a:t>
                      </a:r>
                      <a:endParaRPr lang="ru-RU" dirty="0"/>
                    </a:p>
                  </a:txBody>
                  <a:tcPr/>
                </a:tc>
                <a:tc>
                  <a:txBody>
                    <a:bodyPr/>
                    <a:lstStyle/>
                    <a:p>
                      <a:pPr algn="ctr"/>
                      <a:r>
                        <a:rPr lang="ru-RU" dirty="0" smtClean="0"/>
                        <a:t>0,376- 0,525 </a:t>
                      </a:r>
                      <a:endParaRPr lang="ru-RU" dirty="0"/>
                    </a:p>
                  </a:txBody>
                  <a:tcPr/>
                </a:tc>
                <a:tc>
                  <a:txBody>
                    <a:bodyPr/>
                    <a:lstStyle/>
                    <a:p>
                      <a:pPr algn="ctr"/>
                      <a:r>
                        <a:rPr lang="ru-RU" dirty="0" smtClean="0"/>
                        <a:t>0,261- 0,365</a:t>
                      </a:r>
                      <a:endParaRPr lang="ru-RU" dirty="0"/>
                    </a:p>
                  </a:txBody>
                  <a:tcPr/>
                </a:tc>
              </a:tr>
              <a:tr h="471523">
                <a:tc>
                  <a:txBody>
                    <a:bodyPr/>
                    <a:lstStyle/>
                    <a:p>
                      <a:pPr algn="ctr"/>
                      <a:r>
                        <a:rPr lang="ru-RU" dirty="0" smtClean="0"/>
                        <a:t>Средний </a:t>
                      </a:r>
                      <a:endParaRPr lang="ru-RU" dirty="0"/>
                    </a:p>
                  </a:txBody>
                  <a:tcPr/>
                </a:tc>
                <a:tc>
                  <a:txBody>
                    <a:bodyPr/>
                    <a:lstStyle/>
                    <a:p>
                      <a:pPr algn="ctr"/>
                      <a:r>
                        <a:rPr lang="ru-RU" dirty="0" smtClean="0"/>
                        <a:t>0,526- 0,675 </a:t>
                      </a:r>
                      <a:endParaRPr lang="ru-RU" dirty="0"/>
                    </a:p>
                  </a:txBody>
                  <a:tcPr/>
                </a:tc>
                <a:tc>
                  <a:txBody>
                    <a:bodyPr/>
                    <a:lstStyle/>
                    <a:p>
                      <a:pPr algn="ctr"/>
                      <a:r>
                        <a:rPr lang="ru-RU" dirty="0" smtClean="0"/>
                        <a:t>0,366- 0,475</a:t>
                      </a:r>
                      <a:endParaRPr lang="ru-RU" dirty="0"/>
                    </a:p>
                  </a:txBody>
                  <a:tcPr/>
                </a:tc>
              </a:tr>
              <a:tr h="471523">
                <a:tc>
                  <a:txBody>
                    <a:bodyPr/>
                    <a:lstStyle/>
                    <a:p>
                      <a:pPr algn="ctr"/>
                      <a:r>
                        <a:rPr lang="ru-RU" dirty="0" smtClean="0"/>
                        <a:t>Выше среднего</a:t>
                      </a:r>
                      <a:endParaRPr lang="ru-RU" dirty="0"/>
                    </a:p>
                  </a:txBody>
                  <a:tcPr/>
                </a:tc>
                <a:tc>
                  <a:txBody>
                    <a:bodyPr/>
                    <a:lstStyle/>
                    <a:p>
                      <a:pPr algn="ctr"/>
                      <a:r>
                        <a:rPr lang="ru-RU" dirty="0" smtClean="0"/>
                        <a:t>0,676- 0,825 </a:t>
                      </a:r>
                      <a:endParaRPr lang="ru-RU" dirty="0"/>
                    </a:p>
                  </a:txBody>
                  <a:tcPr/>
                </a:tc>
                <a:tc>
                  <a:txBody>
                    <a:bodyPr/>
                    <a:lstStyle/>
                    <a:p>
                      <a:pPr algn="ctr"/>
                      <a:r>
                        <a:rPr lang="ru-RU" dirty="0" smtClean="0"/>
                        <a:t>0,476- 0,575</a:t>
                      </a:r>
                      <a:endParaRPr lang="ru-RU" dirty="0"/>
                    </a:p>
                  </a:txBody>
                  <a:tcPr/>
                </a:tc>
              </a:tr>
              <a:tr h="471523">
                <a:tc>
                  <a:txBody>
                    <a:bodyPr/>
                    <a:lstStyle/>
                    <a:p>
                      <a:pPr algn="ctr"/>
                      <a:r>
                        <a:rPr lang="ru-RU" dirty="0" smtClean="0"/>
                        <a:t>Высокий </a:t>
                      </a:r>
                      <a:endParaRPr lang="ru-RU" dirty="0"/>
                    </a:p>
                  </a:txBody>
                  <a:tcPr/>
                </a:tc>
                <a:tc>
                  <a:txBody>
                    <a:bodyPr/>
                    <a:lstStyle/>
                    <a:p>
                      <a:pPr algn="ctr"/>
                      <a:r>
                        <a:rPr lang="ru-RU" dirty="0" smtClean="0"/>
                        <a:t>0,826 и выше </a:t>
                      </a:r>
                      <a:endParaRPr lang="ru-RU" dirty="0"/>
                    </a:p>
                  </a:txBody>
                  <a:tcPr/>
                </a:tc>
                <a:tc>
                  <a:txBody>
                    <a:bodyPr/>
                    <a:lstStyle/>
                    <a:p>
                      <a:pPr algn="ctr"/>
                      <a:r>
                        <a:rPr lang="ru-RU" dirty="0" smtClean="0"/>
                        <a:t>0,576 и выше</a:t>
                      </a:r>
                      <a:endParaRPr lang="ru-RU" dirty="0"/>
                    </a:p>
                  </a:txBody>
                  <a:tcPr/>
                </a:tc>
              </a:tr>
            </a:tbl>
          </a:graphicData>
        </a:graphic>
      </p:graphicFrame>
      <p:sp>
        <p:nvSpPr>
          <p:cNvPr id="3" name="Прямоугольник 2"/>
          <p:cNvSpPr/>
          <p:nvPr/>
        </p:nvSpPr>
        <p:spPr>
          <a:xfrm>
            <a:off x="3084394" y="1"/>
            <a:ext cx="6851176" cy="369332"/>
          </a:xfrm>
          <a:prstGeom prst="rect">
            <a:avLst/>
          </a:prstGeom>
        </p:spPr>
        <p:txBody>
          <a:bodyPr wrap="square">
            <a:spAutoFit/>
          </a:bodyPr>
          <a:lstStyle/>
          <a:p>
            <a:r>
              <a:rPr lang="ru-RU" dirty="0" smtClean="0"/>
              <a:t>Таблица 4.2. Характеристика уровня физического состояния</a:t>
            </a:r>
            <a:endParaRPr lang="ru-RU" dirty="0"/>
          </a:p>
        </p:txBody>
      </p:sp>
      <p:sp>
        <p:nvSpPr>
          <p:cNvPr id="4" name="Прямоугольник 3"/>
          <p:cNvSpPr/>
          <p:nvPr/>
        </p:nvSpPr>
        <p:spPr>
          <a:xfrm>
            <a:off x="36394" y="3883210"/>
            <a:ext cx="12155606" cy="4247317"/>
          </a:xfrm>
          <a:prstGeom prst="rect">
            <a:avLst/>
          </a:prstGeom>
        </p:spPr>
        <p:txBody>
          <a:bodyPr wrap="square">
            <a:spAutoFit/>
          </a:bodyPr>
          <a:lstStyle/>
          <a:p>
            <a:pPr algn="ctr"/>
            <a:endParaRPr lang="ru-RU" b="1" dirty="0" smtClean="0">
              <a:latin typeface="Times New Roman" panose="02020603050405020304" pitchFamily="18" charset="0"/>
              <a:cs typeface="Times New Roman" panose="02020603050405020304" pitchFamily="18" charset="0"/>
            </a:endParaRPr>
          </a:p>
          <a:p>
            <a:pPr algn="ctr"/>
            <a:r>
              <a:rPr lang="ru-RU" b="1" dirty="0" smtClean="0">
                <a:latin typeface="Times New Roman" panose="02020603050405020304" pitchFamily="18" charset="0"/>
                <a:cs typeface="Times New Roman" panose="02020603050405020304" pitchFamily="18" charset="0"/>
              </a:rPr>
              <a:t>Оценка физической работоспособности с помощью Гарвардского степ-теста</a:t>
            </a:r>
          </a:p>
          <a:p>
            <a:pPr algn="just"/>
            <a:r>
              <a:rPr lang="ru-RU" dirty="0" smtClean="0">
                <a:latin typeface="Times New Roman" panose="02020603050405020304" pitchFamily="18" charset="0"/>
                <a:cs typeface="Times New Roman" panose="02020603050405020304" pitchFamily="18" charset="0"/>
              </a:rPr>
              <a:t>Под физической работоспособностью понимается способность поддерживать заданный темп и интенсивность физических усилий. Так как выполнение физической работы, особенно аэробного характера (в условиях потребления кислорода), детерминировано в первую очередь уровнем функционирования </a:t>
            </a:r>
            <a:r>
              <a:rPr lang="ru-RU" dirty="0" err="1" smtClean="0">
                <a:latin typeface="Times New Roman" panose="02020603050405020304" pitchFamily="18" charset="0"/>
                <a:cs typeface="Times New Roman" panose="02020603050405020304" pitchFamily="18" charset="0"/>
              </a:rPr>
              <a:t>кардиреспираторной</a:t>
            </a:r>
            <a:r>
              <a:rPr lang="ru-RU" dirty="0" smtClean="0">
                <a:latin typeface="Times New Roman" panose="02020603050405020304" pitchFamily="18" charset="0"/>
                <a:cs typeface="Times New Roman" panose="02020603050405020304" pitchFamily="18" charset="0"/>
              </a:rPr>
              <a:t> системы, то достаточно распространенным тестом определения физической работоспособности является индекс Гарвардского степ-теста (ИГСТ),</a:t>
            </a:r>
          </a:p>
          <a:p>
            <a:pPr algn="just"/>
            <a:r>
              <a:rPr lang="ru-RU" dirty="0" smtClean="0">
                <a:latin typeface="Times New Roman" panose="02020603050405020304" pitchFamily="18" charset="0"/>
                <a:cs typeface="Times New Roman" panose="02020603050405020304" pitchFamily="18" charset="0"/>
              </a:rPr>
              <a:t>при котором определяется реакция организма на тестирующую дозированную физическую нагрузку путем регистрации динамики частоты сердечных сокращений. Степ-тест прост в исполнении, не требует сложной аппаратуры.</a:t>
            </a:r>
          </a:p>
          <a:p>
            <a:pPr algn="just"/>
            <a:r>
              <a:rPr lang="ru-RU" dirty="0" smtClean="0">
                <a:latin typeface="Times New Roman" panose="02020603050405020304" pitchFamily="18" charset="0"/>
                <a:cs typeface="Times New Roman" panose="02020603050405020304" pitchFamily="18" charset="0"/>
              </a:rPr>
              <a:t>В основу степ-теста взято модифицированное восхождение по лестнице при минимальном перемещении обследуемого; мощность работы регулируется изменением высоты ступеньки или темпа восхождения. На одноступенчатую лестницу (это может быть достаточно устойчивый стул или табуретка) обследуемый поднимается на два счета, и также на два счета (спиной вперед) спускается. Таким образом, полный цикл восхождения состоит из 4-х шагов. Темп восхождения задается или метрономом, или ритмичным световым сигналом, можно задавать темп голосовой командой исследователя. По методике Гарвардского степ–теста темп восхождения равняется 30 циклам в 1 минуту. Высота ступеньки для мужчин – 50 см., для женщин – 43 см. Так как один цикл состоит из 4 шагов, то темп метронома устанавливается на 120 в 1 минуту.</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7270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42" y="0"/>
            <a:ext cx="12242042" cy="2862322"/>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Если обследуемый в процессе восхождения из–за усталости начинает отставать от заданного темпа, то через 15–20 секунд после сделанного ему замечания тест прекращают и фиксируют фактическое время работы в секундах. Тест прекращают также при проявлении внешних признаков чрезмерного утомления:</a:t>
            </a:r>
          </a:p>
          <a:p>
            <a:pPr algn="just"/>
            <a:r>
              <a:rPr lang="ru-RU" dirty="0" smtClean="0">
                <a:latin typeface="Times New Roman" panose="02020603050405020304" pitchFamily="18" charset="0"/>
                <a:cs typeface="Times New Roman" panose="02020603050405020304" pitchFamily="18" charset="0"/>
              </a:rPr>
              <a:t>бледности лица, спотыкании и т.д.</a:t>
            </a:r>
          </a:p>
          <a:p>
            <a:pPr algn="just"/>
            <a:r>
              <a:rPr lang="ru-RU" dirty="0" smtClean="0">
                <a:latin typeface="Times New Roman" panose="02020603050405020304" pitchFamily="18" charset="0"/>
                <a:cs typeface="Times New Roman" panose="02020603050405020304" pitchFamily="18" charset="0"/>
              </a:rPr>
              <a:t>После завершения работы испытуемый садится на стул, и у него подсчитывается частота сердечных сокращений за первые 30 секунд второй минуты восстановления. </a:t>
            </a:r>
          </a:p>
          <a:p>
            <a:pPr algn="just"/>
            <a:r>
              <a:rPr lang="ru-RU" dirty="0" smtClean="0">
                <a:latin typeface="Times New Roman" panose="02020603050405020304" pitchFamily="18" charset="0"/>
                <a:cs typeface="Times New Roman" panose="02020603050405020304" pitchFamily="18" charset="0"/>
              </a:rPr>
              <a:t>ИГСТ = t • 100 / n • 5.5, где t – время восхождения в секундах, n – количество ударов пульса за первые 30 секунд второй минуты восстановления. Физическая работоспособность оценивается как слабая, если ИГСТ меньше 55, ниже средней – 55–64, средняя – 65–79, хорошая – 80–89 и отличная – 90 и более. Для испытуемых, выполнивших нагрузку полностью (в течение 5 минут), подсчет ИГСТ облегчается использованием таблицы 2. Таблица 2. Оценка ИГСТ (t = 5 минут)</a:t>
            </a:r>
            <a:endParaRPr lang="ru-RU" dirty="0">
              <a:latin typeface="Times New Roman" panose="02020603050405020304" pitchFamily="18"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3608887512"/>
              </p:ext>
            </p:extLst>
          </p:nvPr>
        </p:nvGraphicFramePr>
        <p:xfrm>
          <a:off x="1842448" y="2862322"/>
          <a:ext cx="8239099" cy="3696792"/>
        </p:xfrm>
        <a:graphic>
          <a:graphicData uri="http://schemas.openxmlformats.org/drawingml/2006/table">
            <a:tbl>
              <a:tblPr firstRow="1" bandRow="1">
                <a:tableStyleId>{5C22544A-7EE6-4342-B048-85BDC9FD1C3A}</a:tableStyleId>
              </a:tblPr>
              <a:tblGrid>
                <a:gridCol w="693129"/>
                <a:gridCol w="693129"/>
                <a:gridCol w="693129"/>
                <a:gridCol w="693129"/>
                <a:gridCol w="693129"/>
                <a:gridCol w="693129"/>
                <a:gridCol w="693129"/>
                <a:gridCol w="614680"/>
                <a:gridCol w="693129"/>
                <a:gridCol w="693129"/>
                <a:gridCol w="693129"/>
                <a:gridCol w="693129"/>
              </a:tblGrid>
              <a:tr h="389136">
                <a:tc>
                  <a:txBody>
                    <a:bodyPr/>
                    <a:lstStyle/>
                    <a:p>
                      <a:r>
                        <a:rPr lang="en-US" dirty="0" smtClean="0"/>
                        <a:t>n</a:t>
                      </a:r>
                      <a:endParaRPr lang="ru-RU" dirty="0"/>
                    </a:p>
                  </a:txBody>
                  <a:tcPr/>
                </a:tc>
                <a:tc>
                  <a:txBody>
                    <a:bodyPr/>
                    <a:lstStyle/>
                    <a:p>
                      <a:r>
                        <a:rPr lang="ru-RU" dirty="0" smtClean="0"/>
                        <a:t>0 </a:t>
                      </a:r>
                      <a:endParaRPr lang="ru-RU" dirty="0"/>
                    </a:p>
                  </a:txBody>
                  <a:tcPr/>
                </a:tc>
                <a:tc>
                  <a:txBody>
                    <a:bodyPr/>
                    <a:lstStyle/>
                    <a:p>
                      <a:r>
                        <a:rPr lang="ru-RU" dirty="0" smtClean="0"/>
                        <a:t>1</a:t>
                      </a:r>
                      <a:endParaRPr lang="ru-RU" dirty="0"/>
                    </a:p>
                  </a:txBody>
                  <a:tcPr/>
                </a:tc>
                <a:tc>
                  <a:txBody>
                    <a:bodyPr/>
                    <a:lstStyle/>
                    <a:p>
                      <a:r>
                        <a:rPr lang="ru-RU" dirty="0" smtClean="0"/>
                        <a:t>2</a:t>
                      </a:r>
                      <a:endParaRPr lang="ru-RU" dirty="0"/>
                    </a:p>
                  </a:txBody>
                  <a:tcPr/>
                </a:tc>
                <a:tc>
                  <a:txBody>
                    <a:bodyPr/>
                    <a:lstStyle/>
                    <a:p>
                      <a:r>
                        <a:rPr lang="ru-RU" dirty="0" smtClean="0"/>
                        <a:t>3</a:t>
                      </a:r>
                      <a:endParaRPr lang="ru-RU" dirty="0"/>
                    </a:p>
                  </a:txBody>
                  <a:tcPr/>
                </a:tc>
                <a:tc>
                  <a:txBody>
                    <a:bodyPr/>
                    <a:lstStyle/>
                    <a:p>
                      <a:r>
                        <a:rPr lang="ru-RU" dirty="0" smtClean="0"/>
                        <a:t>4</a:t>
                      </a:r>
                      <a:endParaRPr lang="ru-RU" dirty="0"/>
                    </a:p>
                  </a:txBody>
                  <a:tcPr/>
                </a:tc>
                <a:tc>
                  <a:txBody>
                    <a:bodyPr/>
                    <a:lstStyle/>
                    <a:p>
                      <a:r>
                        <a:rPr lang="ru-RU" dirty="0" smtClean="0"/>
                        <a:t>5</a:t>
                      </a:r>
                      <a:endParaRPr lang="ru-RU" dirty="0"/>
                    </a:p>
                  </a:txBody>
                  <a:tcPr/>
                </a:tc>
                <a:tc>
                  <a:txBody>
                    <a:bodyPr/>
                    <a:lstStyle/>
                    <a:p>
                      <a:r>
                        <a:rPr lang="ru-RU" dirty="0" smtClean="0"/>
                        <a:t>6</a:t>
                      </a:r>
                      <a:endParaRPr lang="ru-RU" dirty="0"/>
                    </a:p>
                  </a:txBody>
                  <a:tcPr/>
                </a:tc>
                <a:tc>
                  <a:txBody>
                    <a:bodyPr/>
                    <a:lstStyle/>
                    <a:p>
                      <a:r>
                        <a:rPr lang="ru-RU" dirty="0" smtClean="0"/>
                        <a:t>7</a:t>
                      </a:r>
                      <a:endParaRPr lang="ru-RU" dirty="0"/>
                    </a:p>
                  </a:txBody>
                  <a:tcPr/>
                </a:tc>
                <a:tc>
                  <a:txBody>
                    <a:bodyPr/>
                    <a:lstStyle/>
                    <a:p>
                      <a:r>
                        <a:rPr lang="ru-RU" dirty="0" smtClean="0"/>
                        <a:t>8</a:t>
                      </a:r>
                      <a:endParaRPr lang="ru-RU" dirty="0"/>
                    </a:p>
                  </a:txBody>
                  <a:tcPr/>
                </a:tc>
                <a:tc>
                  <a:txBody>
                    <a:bodyPr/>
                    <a:lstStyle/>
                    <a:p>
                      <a:r>
                        <a:rPr lang="ru-RU" dirty="0" smtClean="0"/>
                        <a:t>9</a:t>
                      </a:r>
                      <a:endParaRPr lang="ru-RU" dirty="0"/>
                    </a:p>
                  </a:txBody>
                  <a:tcPr/>
                </a:tc>
                <a:tc>
                  <a:txBody>
                    <a:bodyPr/>
                    <a:lstStyle/>
                    <a:p>
                      <a:endParaRPr lang="ru-RU"/>
                    </a:p>
                  </a:txBody>
                  <a:tcPr/>
                </a:tc>
              </a:tr>
              <a:tr h="389136">
                <a:tc>
                  <a:txBody>
                    <a:bodyPr/>
                    <a:lstStyle/>
                    <a:p>
                      <a:r>
                        <a:rPr lang="ru-RU" dirty="0" smtClean="0"/>
                        <a:t>30</a:t>
                      </a:r>
                      <a:endParaRPr lang="ru-RU" dirty="0"/>
                    </a:p>
                  </a:txBody>
                  <a:tcPr/>
                </a:tc>
                <a:tc>
                  <a:txBody>
                    <a:bodyPr/>
                    <a:lstStyle/>
                    <a:p>
                      <a:r>
                        <a:rPr lang="ru-RU" dirty="0" smtClean="0"/>
                        <a:t>182</a:t>
                      </a:r>
                      <a:endParaRPr lang="ru-RU" dirty="0"/>
                    </a:p>
                  </a:txBody>
                  <a:tcPr/>
                </a:tc>
                <a:tc>
                  <a:txBody>
                    <a:bodyPr/>
                    <a:lstStyle/>
                    <a:p>
                      <a:r>
                        <a:rPr lang="ru-RU" dirty="0" smtClean="0"/>
                        <a:t>176</a:t>
                      </a:r>
                      <a:endParaRPr lang="ru-RU" dirty="0"/>
                    </a:p>
                  </a:txBody>
                  <a:tcPr/>
                </a:tc>
                <a:tc>
                  <a:txBody>
                    <a:bodyPr/>
                    <a:lstStyle/>
                    <a:p>
                      <a:r>
                        <a:rPr lang="ru-RU" dirty="0" smtClean="0"/>
                        <a:t>171</a:t>
                      </a:r>
                      <a:endParaRPr lang="ru-RU" dirty="0"/>
                    </a:p>
                  </a:txBody>
                  <a:tcPr/>
                </a:tc>
                <a:tc>
                  <a:txBody>
                    <a:bodyPr/>
                    <a:lstStyle/>
                    <a:p>
                      <a:r>
                        <a:rPr lang="ru-RU" dirty="0" smtClean="0"/>
                        <a:t>165</a:t>
                      </a:r>
                      <a:endParaRPr lang="ru-RU" dirty="0"/>
                    </a:p>
                  </a:txBody>
                  <a:tcPr/>
                </a:tc>
                <a:tc>
                  <a:txBody>
                    <a:bodyPr/>
                    <a:lstStyle/>
                    <a:p>
                      <a:r>
                        <a:rPr lang="ru-RU" dirty="0" smtClean="0"/>
                        <a:t>160</a:t>
                      </a:r>
                      <a:endParaRPr lang="ru-RU" dirty="0"/>
                    </a:p>
                  </a:txBody>
                  <a:tcPr/>
                </a:tc>
                <a:tc>
                  <a:txBody>
                    <a:bodyPr/>
                    <a:lstStyle/>
                    <a:p>
                      <a:r>
                        <a:rPr lang="ru-RU" dirty="0" smtClean="0"/>
                        <a:t>156</a:t>
                      </a:r>
                      <a:endParaRPr lang="ru-RU" dirty="0"/>
                    </a:p>
                  </a:txBody>
                  <a:tcPr/>
                </a:tc>
                <a:tc>
                  <a:txBody>
                    <a:bodyPr/>
                    <a:lstStyle/>
                    <a:p>
                      <a:r>
                        <a:rPr lang="ru-RU" dirty="0" smtClean="0"/>
                        <a:t>152</a:t>
                      </a:r>
                      <a:endParaRPr lang="ru-RU" dirty="0"/>
                    </a:p>
                  </a:txBody>
                  <a:tcPr/>
                </a:tc>
                <a:tc>
                  <a:txBody>
                    <a:bodyPr/>
                    <a:lstStyle/>
                    <a:p>
                      <a:r>
                        <a:rPr lang="ru-RU" dirty="0" smtClean="0"/>
                        <a:t>147</a:t>
                      </a:r>
                      <a:endParaRPr lang="ru-RU" dirty="0"/>
                    </a:p>
                  </a:txBody>
                  <a:tcPr/>
                </a:tc>
                <a:tc>
                  <a:txBody>
                    <a:bodyPr/>
                    <a:lstStyle/>
                    <a:p>
                      <a:r>
                        <a:rPr lang="ru-RU" dirty="0" smtClean="0"/>
                        <a:t>144</a:t>
                      </a:r>
                      <a:endParaRPr lang="ru-RU" dirty="0"/>
                    </a:p>
                  </a:txBody>
                  <a:tcPr/>
                </a:tc>
                <a:tc>
                  <a:txBody>
                    <a:bodyPr/>
                    <a:lstStyle/>
                    <a:p>
                      <a:r>
                        <a:rPr lang="ru-RU" dirty="0" smtClean="0"/>
                        <a:t>140</a:t>
                      </a:r>
                      <a:endParaRPr lang="ru-RU" dirty="0"/>
                    </a:p>
                  </a:txBody>
                  <a:tcPr/>
                </a:tc>
                <a:tc>
                  <a:txBody>
                    <a:bodyPr/>
                    <a:lstStyle/>
                    <a:p>
                      <a:endParaRPr lang="ru-RU"/>
                    </a:p>
                  </a:txBody>
                  <a:tcPr/>
                </a:tc>
              </a:tr>
              <a:tr h="680988">
                <a:tc>
                  <a:txBody>
                    <a:bodyPr/>
                    <a:lstStyle/>
                    <a:p>
                      <a:r>
                        <a:rPr lang="ru-RU" dirty="0" smtClean="0"/>
                        <a:t>40 </a:t>
                      </a:r>
                      <a:endParaRPr lang="ru-RU" dirty="0"/>
                    </a:p>
                  </a:txBody>
                  <a:tcPr/>
                </a:tc>
                <a:tc>
                  <a:txBody>
                    <a:bodyPr/>
                    <a:lstStyle/>
                    <a:p>
                      <a:r>
                        <a:rPr lang="ru-RU" dirty="0" smtClean="0"/>
                        <a:t>136</a:t>
                      </a:r>
                    </a:p>
                    <a:p>
                      <a:endParaRPr lang="ru-RU" dirty="0"/>
                    </a:p>
                  </a:txBody>
                  <a:tcPr/>
                </a:tc>
                <a:tc>
                  <a:txBody>
                    <a:bodyPr/>
                    <a:lstStyle/>
                    <a:p>
                      <a:r>
                        <a:rPr lang="ru-RU" dirty="0" smtClean="0"/>
                        <a:t>133</a:t>
                      </a:r>
                      <a:endParaRPr lang="ru-RU" dirty="0"/>
                    </a:p>
                  </a:txBody>
                  <a:tcPr/>
                </a:tc>
                <a:tc>
                  <a:txBody>
                    <a:bodyPr/>
                    <a:lstStyle/>
                    <a:p>
                      <a:r>
                        <a:rPr lang="ru-RU" dirty="0" smtClean="0"/>
                        <a:t>130</a:t>
                      </a:r>
                      <a:endParaRPr lang="ru-RU" dirty="0"/>
                    </a:p>
                  </a:txBody>
                  <a:tcPr/>
                </a:tc>
                <a:tc>
                  <a:txBody>
                    <a:bodyPr/>
                    <a:lstStyle/>
                    <a:p>
                      <a:r>
                        <a:rPr lang="ru-RU" dirty="0" smtClean="0"/>
                        <a:t>127</a:t>
                      </a:r>
                      <a:endParaRPr lang="ru-RU" dirty="0"/>
                    </a:p>
                  </a:txBody>
                  <a:tcPr/>
                </a:tc>
                <a:tc>
                  <a:txBody>
                    <a:bodyPr/>
                    <a:lstStyle/>
                    <a:p>
                      <a:r>
                        <a:rPr lang="ru-RU" dirty="0" smtClean="0"/>
                        <a:t>124</a:t>
                      </a:r>
                      <a:endParaRPr lang="ru-RU" dirty="0"/>
                    </a:p>
                  </a:txBody>
                  <a:tcPr/>
                </a:tc>
                <a:tc>
                  <a:txBody>
                    <a:bodyPr/>
                    <a:lstStyle/>
                    <a:p>
                      <a:r>
                        <a:rPr lang="ru-RU" dirty="0" smtClean="0"/>
                        <a:t>121</a:t>
                      </a:r>
                      <a:endParaRPr lang="ru-RU" dirty="0"/>
                    </a:p>
                  </a:txBody>
                  <a:tcPr/>
                </a:tc>
                <a:tc>
                  <a:txBody>
                    <a:bodyPr/>
                    <a:lstStyle/>
                    <a:p>
                      <a:r>
                        <a:rPr lang="ru-RU" dirty="0" smtClean="0"/>
                        <a:t>119</a:t>
                      </a:r>
                      <a:endParaRPr lang="ru-RU" dirty="0"/>
                    </a:p>
                  </a:txBody>
                  <a:tcPr/>
                </a:tc>
                <a:tc>
                  <a:txBody>
                    <a:bodyPr/>
                    <a:lstStyle/>
                    <a:p>
                      <a:r>
                        <a:rPr lang="ru-RU" dirty="0" smtClean="0"/>
                        <a:t>116</a:t>
                      </a:r>
                      <a:endParaRPr lang="ru-RU" dirty="0"/>
                    </a:p>
                  </a:txBody>
                  <a:tcPr/>
                </a:tc>
                <a:tc>
                  <a:txBody>
                    <a:bodyPr/>
                    <a:lstStyle/>
                    <a:p>
                      <a:r>
                        <a:rPr lang="ru-RU" dirty="0" smtClean="0"/>
                        <a:t>114</a:t>
                      </a:r>
                      <a:endParaRPr lang="ru-RU" dirty="0"/>
                    </a:p>
                  </a:txBody>
                  <a:tcPr/>
                </a:tc>
                <a:tc>
                  <a:txBody>
                    <a:bodyPr/>
                    <a:lstStyle/>
                    <a:p>
                      <a:r>
                        <a:rPr lang="ru-RU" dirty="0" smtClean="0"/>
                        <a:t>111</a:t>
                      </a:r>
                      <a:endParaRPr lang="ru-RU" dirty="0"/>
                    </a:p>
                  </a:txBody>
                  <a:tcPr/>
                </a:tc>
                <a:tc>
                  <a:txBody>
                    <a:bodyPr/>
                    <a:lstStyle/>
                    <a:p>
                      <a:endParaRPr lang="ru-RU"/>
                    </a:p>
                  </a:txBody>
                  <a:tcPr/>
                </a:tc>
              </a:tr>
              <a:tr h="680988">
                <a:tc>
                  <a:txBody>
                    <a:bodyPr/>
                    <a:lstStyle/>
                    <a:p>
                      <a:r>
                        <a:rPr lang="ru-RU" dirty="0" smtClean="0"/>
                        <a:t>50 </a:t>
                      </a:r>
                      <a:endParaRPr lang="ru-RU" dirty="0"/>
                    </a:p>
                  </a:txBody>
                  <a:tcPr/>
                </a:tc>
                <a:tc>
                  <a:txBody>
                    <a:bodyPr/>
                    <a:lstStyle/>
                    <a:p>
                      <a:r>
                        <a:rPr lang="ru-RU" dirty="0" smtClean="0"/>
                        <a:t>109</a:t>
                      </a:r>
                    </a:p>
                    <a:p>
                      <a:endParaRPr lang="ru-RU" dirty="0"/>
                    </a:p>
                  </a:txBody>
                  <a:tcPr/>
                </a:tc>
                <a:tc>
                  <a:txBody>
                    <a:bodyPr/>
                    <a:lstStyle/>
                    <a:p>
                      <a:r>
                        <a:rPr lang="ru-RU" dirty="0" smtClean="0"/>
                        <a:t>107</a:t>
                      </a:r>
                      <a:endParaRPr lang="ru-RU" dirty="0"/>
                    </a:p>
                  </a:txBody>
                  <a:tcPr/>
                </a:tc>
                <a:tc>
                  <a:txBody>
                    <a:bodyPr/>
                    <a:lstStyle/>
                    <a:p>
                      <a:r>
                        <a:rPr lang="ru-RU" dirty="0" smtClean="0"/>
                        <a:t>105</a:t>
                      </a:r>
                      <a:endParaRPr lang="ru-RU" dirty="0"/>
                    </a:p>
                  </a:txBody>
                  <a:tcPr/>
                </a:tc>
                <a:tc>
                  <a:txBody>
                    <a:bodyPr/>
                    <a:lstStyle/>
                    <a:p>
                      <a:r>
                        <a:rPr lang="ru-RU" dirty="0" smtClean="0"/>
                        <a:t>103</a:t>
                      </a:r>
                      <a:endParaRPr lang="ru-RU" dirty="0"/>
                    </a:p>
                  </a:txBody>
                  <a:tcPr/>
                </a:tc>
                <a:tc>
                  <a:txBody>
                    <a:bodyPr/>
                    <a:lstStyle/>
                    <a:p>
                      <a:r>
                        <a:rPr lang="ru-RU" dirty="0" smtClean="0"/>
                        <a:t>101</a:t>
                      </a:r>
                      <a:endParaRPr lang="ru-RU" dirty="0"/>
                    </a:p>
                  </a:txBody>
                  <a:tcPr/>
                </a:tc>
                <a:tc>
                  <a:txBody>
                    <a:bodyPr/>
                    <a:lstStyle/>
                    <a:p>
                      <a:r>
                        <a:rPr lang="ru-RU" dirty="0" smtClean="0"/>
                        <a:t>99</a:t>
                      </a:r>
                      <a:endParaRPr lang="ru-RU" dirty="0"/>
                    </a:p>
                  </a:txBody>
                  <a:tcPr/>
                </a:tc>
                <a:tc>
                  <a:txBody>
                    <a:bodyPr/>
                    <a:lstStyle/>
                    <a:p>
                      <a:r>
                        <a:rPr lang="ru-RU" dirty="0" smtClean="0"/>
                        <a:t>97</a:t>
                      </a:r>
                      <a:endParaRPr lang="ru-RU" dirty="0"/>
                    </a:p>
                  </a:txBody>
                  <a:tcPr/>
                </a:tc>
                <a:tc>
                  <a:txBody>
                    <a:bodyPr/>
                    <a:lstStyle/>
                    <a:p>
                      <a:r>
                        <a:rPr lang="ru-RU" dirty="0" smtClean="0"/>
                        <a:t>96</a:t>
                      </a:r>
                      <a:endParaRPr lang="ru-RU" dirty="0"/>
                    </a:p>
                  </a:txBody>
                  <a:tcPr/>
                </a:tc>
                <a:tc>
                  <a:txBody>
                    <a:bodyPr/>
                    <a:lstStyle/>
                    <a:p>
                      <a:r>
                        <a:rPr lang="ru-RU" dirty="0" smtClean="0"/>
                        <a:t>94</a:t>
                      </a:r>
                      <a:endParaRPr lang="ru-RU" dirty="0"/>
                    </a:p>
                  </a:txBody>
                  <a:tcPr/>
                </a:tc>
                <a:tc>
                  <a:txBody>
                    <a:bodyPr/>
                    <a:lstStyle/>
                    <a:p>
                      <a:r>
                        <a:rPr lang="ru-RU" dirty="0" smtClean="0"/>
                        <a:t>92</a:t>
                      </a:r>
                      <a:endParaRPr lang="ru-RU" dirty="0"/>
                    </a:p>
                  </a:txBody>
                  <a:tcPr/>
                </a:tc>
                <a:tc>
                  <a:txBody>
                    <a:bodyPr/>
                    <a:lstStyle/>
                    <a:p>
                      <a:endParaRPr lang="ru-RU"/>
                    </a:p>
                  </a:txBody>
                  <a:tcPr/>
                </a:tc>
              </a:tr>
              <a:tr h="389136">
                <a:tc>
                  <a:txBody>
                    <a:bodyPr/>
                    <a:lstStyle/>
                    <a:p>
                      <a:r>
                        <a:rPr lang="ru-RU" dirty="0" smtClean="0"/>
                        <a:t>60</a:t>
                      </a:r>
                      <a:endParaRPr lang="ru-RU" dirty="0"/>
                    </a:p>
                  </a:txBody>
                  <a:tcPr/>
                </a:tc>
                <a:tc>
                  <a:txBody>
                    <a:bodyPr/>
                    <a:lstStyle/>
                    <a:p>
                      <a:r>
                        <a:rPr lang="ru-RU" dirty="0" smtClean="0"/>
                        <a:t>91</a:t>
                      </a:r>
                      <a:endParaRPr lang="ru-RU" dirty="0"/>
                    </a:p>
                  </a:txBody>
                  <a:tcPr/>
                </a:tc>
                <a:tc>
                  <a:txBody>
                    <a:bodyPr/>
                    <a:lstStyle/>
                    <a:p>
                      <a:r>
                        <a:rPr lang="ru-RU" dirty="0" smtClean="0"/>
                        <a:t>89</a:t>
                      </a:r>
                      <a:endParaRPr lang="ru-RU" dirty="0"/>
                    </a:p>
                  </a:txBody>
                  <a:tcPr/>
                </a:tc>
                <a:tc>
                  <a:txBody>
                    <a:bodyPr/>
                    <a:lstStyle/>
                    <a:p>
                      <a:r>
                        <a:rPr lang="ru-RU" dirty="0" smtClean="0"/>
                        <a:t>88</a:t>
                      </a:r>
                      <a:endParaRPr lang="ru-RU" dirty="0"/>
                    </a:p>
                  </a:txBody>
                  <a:tcPr/>
                </a:tc>
                <a:tc>
                  <a:txBody>
                    <a:bodyPr/>
                    <a:lstStyle/>
                    <a:p>
                      <a:r>
                        <a:rPr lang="ru-RU" dirty="0" smtClean="0"/>
                        <a:t>87</a:t>
                      </a:r>
                      <a:endParaRPr lang="ru-RU" dirty="0"/>
                    </a:p>
                  </a:txBody>
                  <a:tcPr/>
                </a:tc>
                <a:tc>
                  <a:txBody>
                    <a:bodyPr/>
                    <a:lstStyle/>
                    <a:p>
                      <a:r>
                        <a:rPr lang="ru-RU" dirty="0" smtClean="0"/>
                        <a:t>85</a:t>
                      </a:r>
                      <a:endParaRPr lang="ru-RU" dirty="0"/>
                    </a:p>
                  </a:txBody>
                  <a:tcPr/>
                </a:tc>
                <a:tc>
                  <a:txBody>
                    <a:bodyPr/>
                    <a:lstStyle/>
                    <a:p>
                      <a:r>
                        <a:rPr lang="ru-RU" dirty="0" smtClean="0"/>
                        <a:t>83</a:t>
                      </a:r>
                      <a:endParaRPr lang="ru-RU" dirty="0"/>
                    </a:p>
                  </a:txBody>
                  <a:tcPr/>
                </a:tc>
                <a:tc>
                  <a:txBody>
                    <a:bodyPr/>
                    <a:lstStyle/>
                    <a:p>
                      <a:r>
                        <a:rPr lang="ru-RU" dirty="0" smtClean="0"/>
                        <a:t>81</a:t>
                      </a:r>
                      <a:endParaRPr lang="ru-RU" dirty="0"/>
                    </a:p>
                  </a:txBody>
                  <a:tcPr/>
                </a:tc>
                <a:tc>
                  <a:txBody>
                    <a:bodyPr/>
                    <a:lstStyle/>
                    <a:p>
                      <a:r>
                        <a:rPr lang="ru-RU" dirty="0" smtClean="0"/>
                        <a:t>80</a:t>
                      </a:r>
                      <a:endParaRPr lang="ru-RU" dirty="0"/>
                    </a:p>
                  </a:txBody>
                  <a:tcPr/>
                </a:tc>
                <a:tc>
                  <a:txBody>
                    <a:bodyPr/>
                    <a:lstStyle/>
                    <a:p>
                      <a:r>
                        <a:rPr lang="ru-RU" dirty="0" smtClean="0"/>
                        <a:t>79</a:t>
                      </a:r>
                      <a:endParaRPr lang="ru-RU" dirty="0"/>
                    </a:p>
                  </a:txBody>
                  <a:tcPr/>
                </a:tc>
                <a:tc>
                  <a:txBody>
                    <a:bodyPr/>
                    <a:lstStyle/>
                    <a:p>
                      <a:endParaRPr lang="ru-RU"/>
                    </a:p>
                  </a:txBody>
                  <a:tcPr/>
                </a:tc>
                <a:tc>
                  <a:txBody>
                    <a:bodyPr/>
                    <a:lstStyle/>
                    <a:p>
                      <a:endParaRPr lang="ru-RU"/>
                    </a:p>
                  </a:txBody>
                  <a:tcPr/>
                </a:tc>
              </a:tr>
              <a:tr h="389136">
                <a:tc>
                  <a:txBody>
                    <a:bodyPr/>
                    <a:lstStyle/>
                    <a:p>
                      <a:r>
                        <a:rPr lang="ru-RU" dirty="0" smtClean="0"/>
                        <a:t>70</a:t>
                      </a:r>
                      <a:endParaRPr lang="ru-RU" dirty="0"/>
                    </a:p>
                  </a:txBody>
                  <a:tcPr/>
                </a:tc>
                <a:tc>
                  <a:txBody>
                    <a:bodyPr/>
                    <a:lstStyle/>
                    <a:p>
                      <a:r>
                        <a:rPr lang="ru-RU" dirty="0" smtClean="0"/>
                        <a:t>78</a:t>
                      </a:r>
                      <a:endParaRPr lang="ru-RU" dirty="0"/>
                    </a:p>
                  </a:txBody>
                  <a:tcPr/>
                </a:tc>
                <a:tc>
                  <a:txBody>
                    <a:bodyPr/>
                    <a:lstStyle/>
                    <a:p>
                      <a:r>
                        <a:rPr lang="ru-RU" dirty="0" smtClean="0"/>
                        <a:t>77</a:t>
                      </a:r>
                      <a:endParaRPr lang="ru-RU" dirty="0"/>
                    </a:p>
                  </a:txBody>
                  <a:tcPr/>
                </a:tc>
                <a:tc>
                  <a:txBody>
                    <a:bodyPr/>
                    <a:lstStyle/>
                    <a:p>
                      <a:r>
                        <a:rPr lang="ru-RU" dirty="0" smtClean="0"/>
                        <a:t>76</a:t>
                      </a:r>
                      <a:endParaRPr lang="ru-RU" dirty="0"/>
                    </a:p>
                  </a:txBody>
                  <a:tcPr/>
                </a:tc>
                <a:tc>
                  <a:txBody>
                    <a:bodyPr/>
                    <a:lstStyle/>
                    <a:p>
                      <a:r>
                        <a:rPr lang="ru-RU" dirty="0" smtClean="0"/>
                        <a:t>75</a:t>
                      </a:r>
                      <a:endParaRPr lang="ru-RU" dirty="0"/>
                    </a:p>
                  </a:txBody>
                  <a:tcPr/>
                </a:tc>
                <a:tc>
                  <a:txBody>
                    <a:bodyPr/>
                    <a:lstStyle/>
                    <a:p>
                      <a:r>
                        <a:rPr lang="ru-RU" dirty="0" smtClean="0"/>
                        <a:t>74</a:t>
                      </a:r>
                      <a:endParaRPr lang="ru-RU" dirty="0"/>
                    </a:p>
                  </a:txBody>
                  <a:tcPr/>
                </a:tc>
                <a:tc>
                  <a:txBody>
                    <a:bodyPr/>
                    <a:lstStyle/>
                    <a:p>
                      <a:r>
                        <a:rPr lang="ru-RU" dirty="0" smtClean="0"/>
                        <a:t>72</a:t>
                      </a:r>
                      <a:endParaRPr lang="ru-RU" dirty="0"/>
                    </a:p>
                  </a:txBody>
                  <a:tcPr/>
                </a:tc>
                <a:tc>
                  <a:txBody>
                    <a:bodyPr/>
                    <a:lstStyle/>
                    <a:p>
                      <a:r>
                        <a:rPr lang="ru-RU" dirty="0" smtClean="0"/>
                        <a:t>71</a:t>
                      </a:r>
                      <a:endParaRPr lang="ru-RU" dirty="0"/>
                    </a:p>
                  </a:txBody>
                  <a:tcPr/>
                </a:tc>
                <a:tc>
                  <a:txBody>
                    <a:bodyPr/>
                    <a:lstStyle/>
                    <a:p>
                      <a:r>
                        <a:rPr lang="ru-RU" dirty="0" smtClean="0"/>
                        <a:t>70</a:t>
                      </a:r>
                      <a:endParaRPr lang="ru-RU" dirty="0"/>
                    </a:p>
                  </a:txBody>
                  <a:tcPr/>
                </a:tc>
                <a:tc>
                  <a:txBody>
                    <a:bodyPr/>
                    <a:lstStyle/>
                    <a:p>
                      <a:r>
                        <a:rPr lang="ru-RU" dirty="0" smtClean="0"/>
                        <a:t>69</a:t>
                      </a:r>
                      <a:endParaRPr lang="ru-RU" dirty="0"/>
                    </a:p>
                  </a:txBody>
                  <a:tcPr/>
                </a:tc>
                <a:tc>
                  <a:txBody>
                    <a:bodyPr/>
                    <a:lstStyle/>
                    <a:p>
                      <a:endParaRPr lang="ru-RU"/>
                    </a:p>
                  </a:txBody>
                  <a:tcPr/>
                </a:tc>
                <a:tc>
                  <a:txBody>
                    <a:bodyPr/>
                    <a:lstStyle/>
                    <a:p>
                      <a:endParaRPr lang="ru-RU"/>
                    </a:p>
                  </a:txBody>
                  <a:tcPr/>
                </a:tc>
              </a:tr>
              <a:tr h="389136">
                <a:tc>
                  <a:txBody>
                    <a:bodyPr/>
                    <a:lstStyle/>
                    <a:p>
                      <a:r>
                        <a:rPr lang="ru-RU" dirty="0" smtClean="0"/>
                        <a:t>80</a:t>
                      </a:r>
                      <a:endParaRPr lang="ru-RU" dirty="0"/>
                    </a:p>
                  </a:txBody>
                  <a:tcPr/>
                </a:tc>
                <a:tc>
                  <a:txBody>
                    <a:bodyPr/>
                    <a:lstStyle/>
                    <a:p>
                      <a:r>
                        <a:rPr lang="ru-RU" dirty="0" smtClean="0"/>
                        <a:t>68</a:t>
                      </a:r>
                      <a:endParaRPr lang="ru-RU" dirty="0"/>
                    </a:p>
                  </a:txBody>
                  <a:tcPr/>
                </a:tc>
                <a:tc>
                  <a:txBody>
                    <a:bodyPr/>
                    <a:lstStyle/>
                    <a:p>
                      <a:r>
                        <a:rPr lang="ru-RU" dirty="0" smtClean="0"/>
                        <a:t>67</a:t>
                      </a:r>
                      <a:endParaRPr lang="ru-RU" dirty="0"/>
                    </a:p>
                  </a:txBody>
                  <a:tcPr/>
                </a:tc>
                <a:tc>
                  <a:txBody>
                    <a:bodyPr/>
                    <a:lstStyle/>
                    <a:p>
                      <a:r>
                        <a:rPr lang="ru-RU" dirty="0" smtClean="0"/>
                        <a:t>67</a:t>
                      </a:r>
                      <a:endParaRPr lang="ru-RU" dirty="0"/>
                    </a:p>
                  </a:txBody>
                  <a:tcPr/>
                </a:tc>
                <a:tc>
                  <a:txBody>
                    <a:bodyPr/>
                    <a:lstStyle/>
                    <a:p>
                      <a:r>
                        <a:rPr lang="ru-RU" dirty="0" smtClean="0"/>
                        <a:t>66</a:t>
                      </a:r>
                      <a:endParaRPr lang="ru-RU" dirty="0"/>
                    </a:p>
                  </a:txBody>
                  <a:tcPr/>
                </a:tc>
                <a:tc>
                  <a:txBody>
                    <a:bodyPr/>
                    <a:lstStyle/>
                    <a:p>
                      <a:r>
                        <a:rPr lang="ru-RU" dirty="0" smtClean="0"/>
                        <a:t>65</a:t>
                      </a:r>
                      <a:endParaRPr lang="ru-RU" dirty="0"/>
                    </a:p>
                  </a:txBody>
                  <a:tcPr/>
                </a:tc>
                <a:tc>
                  <a:txBody>
                    <a:bodyPr/>
                    <a:lstStyle/>
                    <a:p>
                      <a:r>
                        <a:rPr lang="ru-RU" dirty="0" smtClean="0"/>
                        <a:t>63</a:t>
                      </a:r>
                      <a:endParaRPr lang="ru-RU" dirty="0"/>
                    </a:p>
                  </a:txBody>
                  <a:tcPr/>
                </a:tc>
                <a:tc>
                  <a:txBody>
                    <a:bodyPr/>
                    <a:lstStyle/>
                    <a:p>
                      <a:r>
                        <a:rPr lang="ru-RU" dirty="0" smtClean="0"/>
                        <a:t>63</a:t>
                      </a:r>
                      <a:endParaRPr lang="ru-RU" dirty="0"/>
                    </a:p>
                  </a:txBody>
                  <a:tcPr/>
                </a:tc>
                <a:tc>
                  <a:txBody>
                    <a:bodyPr/>
                    <a:lstStyle/>
                    <a:p>
                      <a:r>
                        <a:rPr lang="ru-RU" dirty="0" smtClean="0"/>
                        <a:t>62</a:t>
                      </a:r>
                      <a:endParaRPr lang="ru-RU" dirty="0"/>
                    </a:p>
                  </a:txBody>
                  <a:tcPr/>
                </a:tc>
                <a:tc>
                  <a:txBody>
                    <a:bodyPr/>
                    <a:lstStyle/>
                    <a:p>
                      <a:r>
                        <a:rPr lang="ru-RU" dirty="0" smtClean="0"/>
                        <a:t>61</a:t>
                      </a:r>
                      <a:endParaRPr lang="ru-RU" dirty="0"/>
                    </a:p>
                  </a:txBody>
                  <a:tcPr/>
                </a:tc>
                <a:tc>
                  <a:txBody>
                    <a:bodyPr/>
                    <a:lstStyle/>
                    <a:p>
                      <a:endParaRPr lang="ru-RU"/>
                    </a:p>
                  </a:txBody>
                  <a:tcPr/>
                </a:tc>
                <a:tc>
                  <a:txBody>
                    <a:bodyPr/>
                    <a:lstStyle/>
                    <a:p>
                      <a:endParaRPr lang="ru-RU"/>
                    </a:p>
                  </a:txBody>
                  <a:tcPr/>
                </a:tc>
              </a:tr>
              <a:tr h="389136">
                <a:tc>
                  <a:txBody>
                    <a:bodyPr/>
                    <a:lstStyle/>
                    <a:p>
                      <a:r>
                        <a:rPr lang="ru-RU" dirty="0" smtClean="0"/>
                        <a:t>90</a:t>
                      </a:r>
                      <a:endParaRPr lang="ru-RU" dirty="0"/>
                    </a:p>
                  </a:txBody>
                  <a:tcPr/>
                </a:tc>
                <a:tc>
                  <a:txBody>
                    <a:bodyPr/>
                    <a:lstStyle/>
                    <a:p>
                      <a:r>
                        <a:rPr lang="ru-RU" dirty="0" smtClean="0"/>
                        <a:t>61</a:t>
                      </a:r>
                      <a:endParaRPr lang="ru-RU" dirty="0"/>
                    </a:p>
                  </a:txBody>
                  <a:tcPr/>
                </a:tc>
                <a:tc>
                  <a:txBody>
                    <a:bodyPr/>
                    <a:lstStyle/>
                    <a:p>
                      <a:r>
                        <a:rPr lang="ru-RU" dirty="0" smtClean="0"/>
                        <a:t>60</a:t>
                      </a:r>
                      <a:endParaRPr lang="ru-RU" dirty="0"/>
                    </a:p>
                  </a:txBody>
                  <a:tcPr/>
                </a:tc>
                <a:tc>
                  <a:txBody>
                    <a:bodyPr/>
                    <a:lstStyle/>
                    <a:p>
                      <a:r>
                        <a:rPr lang="ru-RU" dirty="0" smtClean="0"/>
                        <a:t>59</a:t>
                      </a:r>
                      <a:endParaRPr lang="ru-RU" dirty="0"/>
                    </a:p>
                  </a:txBody>
                  <a:tcPr/>
                </a:tc>
                <a:tc>
                  <a:txBody>
                    <a:bodyPr/>
                    <a:lstStyle/>
                    <a:p>
                      <a:r>
                        <a:rPr lang="ru-RU" dirty="0" smtClean="0"/>
                        <a:t>59</a:t>
                      </a:r>
                      <a:endParaRPr lang="ru-RU" dirty="0"/>
                    </a:p>
                  </a:txBody>
                  <a:tcPr/>
                </a:tc>
                <a:tc>
                  <a:txBody>
                    <a:bodyPr/>
                    <a:lstStyle/>
                    <a:p>
                      <a:r>
                        <a:rPr lang="ru-RU" dirty="0" smtClean="0"/>
                        <a:t>58</a:t>
                      </a:r>
                      <a:endParaRPr lang="ru-RU" dirty="0"/>
                    </a:p>
                  </a:txBody>
                  <a:tcPr/>
                </a:tc>
                <a:tc>
                  <a:txBody>
                    <a:bodyPr/>
                    <a:lstStyle/>
                    <a:p>
                      <a:r>
                        <a:rPr lang="ru-RU" dirty="0" smtClean="0"/>
                        <a:t>57</a:t>
                      </a:r>
                      <a:endParaRPr lang="ru-RU" dirty="0"/>
                    </a:p>
                  </a:txBody>
                  <a:tcPr/>
                </a:tc>
                <a:tc>
                  <a:txBody>
                    <a:bodyPr/>
                    <a:lstStyle/>
                    <a:p>
                      <a:r>
                        <a:rPr lang="ru-RU" dirty="0" smtClean="0"/>
                        <a:t>56</a:t>
                      </a:r>
                      <a:endParaRPr lang="ru-RU" dirty="0"/>
                    </a:p>
                  </a:txBody>
                  <a:tcPr/>
                </a:tc>
                <a:tc>
                  <a:txBody>
                    <a:bodyPr/>
                    <a:lstStyle/>
                    <a:p>
                      <a:r>
                        <a:rPr lang="ru-RU" dirty="0" smtClean="0"/>
                        <a:t>56</a:t>
                      </a:r>
                      <a:endParaRPr lang="ru-RU" dirty="0"/>
                    </a:p>
                  </a:txBody>
                  <a:tcPr/>
                </a:tc>
                <a:tc>
                  <a:txBody>
                    <a:bodyPr/>
                    <a:lstStyle/>
                    <a:p>
                      <a:r>
                        <a:rPr lang="ru-RU" dirty="0" smtClean="0"/>
                        <a:t>55</a:t>
                      </a:r>
                      <a:endParaRPr lang="ru-RU" dirty="0"/>
                    </a:p>
                  </a:txBody>
                  <a:tcPr/>
                </a:tc>
                <a:tc>
                  <a:txBody>
                    <a:bodyPr/>
                    <a:lstStyle/>
                    <a:p>
                      <a:endParaRPr lang="ru-RU" dirty="0"/>
                    </a:p>
                  </a:txBody>
                  <a:tcPr/>
                </a:tc>
                <a:tc>
                  <a:txBody>
                    <a:bodyPr/>
                    <a:lstStyle/>
                    <a:p>
                      <a:endParaRPr lang="ru-RU" dirty="0"/>
                    </a:p>
                  </a:txBody>
                  <a:tcPr/>
                </a:tc>
              </a:tr>
            </a:tbl>
          </a:graphicData>
        </a:graphic>
      </p:graphicFrame>
    </p:spTree>
    <p:extLst>
      <p:ext uri="{BB962C8B-B14F-4D97-AF65-F5344CB8AC3E}">
        <p14:creationId xmlns:p14="http://schemas.microsoft.com/office/powerpoint/2010/main" val="1674159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При помощи этой таблицы ИГСТ находится на пересечении горизонтального и вертикального столбцов: левый вертикальный – число десятков пульсовых ударов за первые 30 секунд 2-й минуты восстановления, верхний горизонтальный – число единиц этих ударов.</a:t>
            </a:r>
          </a:p>
          <a:p>
            <a:pPr algn="just"/>
            <a:r>
              <a:rPr lang="ru-RU" dirty="0" smtClean="0">
                <a:latin typeface="Times New Roman" panose="02020603050405020304" pitchFamily="18" charset="0"/>
                <a:cs typeface="Times New Roman" panose="02020603050405020304" pitchFamily="18" charset="0"/>
              </a:rPr>
              <a:t>Пример: Количество пульсовых ударов за первые 30 секунд второй минуты восстановления после 5–минутного восхождения на ступеньку у испытуемого n =73. ИГСТ находится на пересечении 70 (левый вертикальный столбец) и 3 (верхний горизонтальный столбец). ИГСТ = 75 (физическая работоспособность средняя).</a:t>
            </a:r>
          </a:p>
          <a:p>
            <a:pPr algn="ctr"/>
            <a:r>
              <a:rPr lang="ru-RU" b="1" dirty="0" smtClean="0">
                <a:latin typeface="Times New Roman" panose="02020603050405020304" pitchFamily="18" charset="0"/>
                <a:cs typeface="Times New Roman" panose="02020603050405020304" pitchFamily="18" charset="0"/>
              </a:rPr>
              <a:t>Оценка физической работоспособности по данным теста PWC170 и непрямого определения МПК</a:t>
            </a:r>
          </a:p>
          <a:p>
            <a:pPr algn="just"/>
            <a:r>
              <a:rPr lang="ru-RU" dirty="0" smtClean="0">
                <a:latin typeface="Times New Roman" panose="02020603050405020304" pitchFamily="18" charset="0"/>
                <a:cs typeface="Times New Roman" panose="02020603050405020304" pitchFamily="18" charset="0"/>
              </a:rPr>
              <a:t>С помощью теста PWC170 (</a:t>
            </a:r>
            <a:r>
              <a:rPr lang="ru-RU" dirty="0" err="1" smtClean="0">
                <a:latin typeface="Times New Roman" panose="02020603050405020304" pitchFamily="18" charset="0"/>
                <a:cs typeface="Times New Roman" panose="02020603050405020304" pitchFamily="18" charset="0"/>
              </a:rPr>
              <a:t>Physical</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Working</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Capacity</a:t>
            </a:r>
            <a:r>
              <a:rPr lang="ru-RU" dirty="0" smtClean="0">
                <a:latin typeface="Times New Roman" panose="02020603050405020304" pitchFamily="18" charset="0"/>
                <a:cs typeface="Times New Roman" panose="02020603050405020304" pitchFamily="18" charset="0"/>
              </a:rPr>
              <a:t> – физическая работоспособность) определяется мощность физической нагрузки (выраженная в </a:t>
            </a:r>
            <a:r>
              <a:rPr lang="ru-RU" dirty="0" err="1" smtClean="0">
                <a:latin typeface="Times New Roman" panose="02020603050405020304" pitchFamily="18" charset="0"/>
                <a:cs typeface="Times New Roman" panose="02020603050405020304" pitchFamily="18" charset="0"/>
              </a:rPr>
              <a:t>кгм</a:t>
            </a:r>
            <a:r>
              <a:rPr lang="ru-RU" dirty="0" smtClean="0">
                <a:latin typeface="Times New Roman" panose="02020603050405020304" pitchFamily="18" charset="0"/>
                <a:cs typeface="Times New Roman" panose="02020603050405020304" pitchFamily="18" charset="0"/>
              </a:rPr>
              <a:t>/мин или Вт), при которой частота сердечных сокращений после врабатывания устанавливается на уровне 170 ударов в минуту, и понятно, что чем больше мощность этой работы, тем лучше уровень функционирования </a:t>
            </a:r>
            <a:r>
              <a:rPr lang="ru-RU" dirty="0" err="1" smtClean="0">
                <a:latin typeface="Times New Roman" panose="02020603050405020304" pitchFamily="18" charset="0"/>
                <a:cs typeface="Times New Roman" panose="02020603050405020304" pitchFamily="18" charset="0"/>
              </a:rPr>
              <a:t>кардиореспираторной</a:t>
            </a:r>
            <a:r>
              <a:rPr lang="ru-RU" dirty="0" smtClean="0">
                <a:latin typeface="Times New Roman" panose="02020603050405020304" pitchFamily="18" charset="0"/>
                <a:cs typeface="Times New Roman" panose="02020603050405020304" pitchFamily="18" charset="0"/>
              </a:rPr>
              <a:t> системы. Выбор именно этой частоты основан на следующих двух положениях.</a:t>
            </a:r>
          </a:p>
          <a:p>
            <a:pPr algn="just"/>
            <a:r>
              <a:rPr lang="ru-RU" dirty="0" smtClean="0">
                <a:latin typeface="Times New Roman" panose="02020603050405020304" pitchFamily="18" charset="0"/>
                <a:cs typeface="Times New Roman" panose="02020603050405020304" pitchFamily="18" charset="0"/>
              </a:rPr>
              <a:t>Первое заключается в том, что зона адекватного функционирования </a:t>
            </a:r>
            <a:r>
              <a:rPr lang="ru-RU" dirty="0" err="1" smtClean="0">
                <a:latin typeface="Times New Roman" panose="02020603050405020304" pitchFamily="18" charset="0"/>
                <a:cs typeface="Times New Roman" panose="02020603050405020304" pitchFamily="18" charset="0"/>
              </a:rPr>
              <a:t>кардиореспираторной</a:t>
            </a:r>
            <a:r>
              <a:rPr lang="ru-RU" dirty="0" smtClean="0">
                <a:latin typeface="Times New Roman" panose="02020603050405020304" pitchFamily="18" charset="0"/>
                <a:cs typeface="Times New Roman" panose="02020603050405020304" pitchFamily="18" charset="0"/>
              </a:rPr>
              <a:t> системы с физиологической точки зрения ограничивается диапазоном частот от 100–110 до 170–180 уд./мин. Следовательно, с помощью этой пробы можно установить ту интенсивность физической нагрузки, которая «выводит» деятельность сердечно-сосудистой системы, а вместе с ней и всей </a:t>
            </a:r>
            <a:r>
              <a:rPr lang="ru-RU" dirty="0" err="1" smtClean="0">
                <a:latin typeface="Times New Roman" panose="02020603050405020304" pitchFamily="18" charset="0"/>
                <a:cs typeface="Times New Roman" panose="02020603050405020304" pitchFamily="18" charset="0"/>
              </a:rPr>
              <a:t>кардиореспираторной</a:t>
            </a:r>
            <a:r>
              <a:rPr lang="ru-RU" dirty="0" smtClean="0">
                <a:latin typeface="Times New Roman" panose="02020603050405020304" pitchFamily="18" charset="0"/>
                <a:cs typeface="Times New Roman" panose="02020603050405020304" pitchFamily="18" charset="0"/>
              </a:rPr>
              <a:t> системы в область оптимального функционирования. </a:t>
            </a:r>
          </a:p>
          <a:p>
            <a:pPr algn="just"/>
            <a:r>
              <a:rPr lang="ru-RU" dirty="0" smtClean="0">
                <a:latin typeface="Times New Roman" panose="02020603050405020304" pitchFamily="18" charset="0"/>
                <a:cs typeface="Times New Roman" panose="02020603050405020304" pitchFamily="18" charset="0"/>
              </a:rPr>
              <a:t>Второе положение базируется на том, что взаимосвязь между ЧСС и мощностью выполняемой физической нагрузки имеет линейный характер у большинства здоровых людей вплоть до пульса, равного 170 уд/мин. При более высокой частоте пульса линейный характер зависимости между ЧСС и мощностью физической нагрузки нарушается.</a:t>
            </a:r>
          </a:p>
          <a:p>
            <a:pPr algn="just"/>
            <a:r>
              <a:rPr lang="ru-RU" dirty="0" smtClean="0">
                <a:latin typeface="Times New Roman" panose="02020603050405020304" pitchFamily="18" charset="0"/>
                <a:cs typeface="Times New Roman" panose="02020603050405020304" pitchFamily="18" charset="0"/>
              </a:rPr>
              <a:t>И хотя оценка PWC170 в основном используется при исследованиях спортсменов, этот показатель можно считать адекватным тестом для создания «паспортов здоровья» широких кругов населения, тем более что по этому показателю можно достаточно легко определить уровень максимального потребления кислорода, который, по современным представлениям, может считаться интегральным показателем здоровья.</a:t>
            </a:r>
          </a:p>
          <a:p>
            <a:pPr algn="just"/>
            <a:r>
              <a:rPr lang="ru-RU" b="1" dirty="0" smtClean="0">
                <a:latin typeface="Times New Roman" panose="02020603050405020304" pitchFamily="18" charset="0"/>
                <a:cs typeface="Times New Roman" panose="02020603050405020304" pitchFamily="18" charset="0"/>
              </a:rPr>
              <a:t>Методика самого простого определения PWC170 следующая</a:t>
            </a:r>
            <a:r>
              <a:rPr lang="ru-RU" dirty="0" smtClean="0">
                <a:latin typeface="Times New Roman" panose="02020603050405020304" pitchFamily="18" charset="0"/>
                <a:cs typeface="Times New Roman" panose="02020603050405020304" pitchFamily="18" charset="0"/>
              </a:rPr>
              <a:t>. У испытуемого, сидящего в удобной позе, после нескольких минут отдыха определяется частота сердечных сокращений за 1 минуту (ЧСС1). Затем испытуемый в течение 2 минут совершает восхождение на ступеньку для степ–теста.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3916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1929" y="0"/>
            <a:ext cx="12323929"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Темп восхождения постоянный и равняется 25 циклам в 1 минуту (каждый цикл состоит из 4 шагов и заданный метрономом темп равен 100 ударов/минуту). Сразу после окончания работы испытуемый садится, и у него подсчитывается число сердечных сокращений за первые 10 секунд восстановления. Полученная величина умножается на 6, и тем самым определяется частота пульса после работы (ЧСС2).</a:t>
            </a:r>
          </a:p>
          <a:p>
            <a:pPr algn="just"/>
            <a:r>
              <a:rPr lang="ru-RU" dirty="0" smtClean="0">
                <a:latin typeface="Times New Roman" panose="02020603050405020304" pitchFamily="18" charset="0"/>
                <a:cs typeface="Times New Roman" panose="02020603050405020304" pitchFamily="18" charset="0"/>
              </a:rPr>
              <a:t>Мощность произведенной работы рассчитывается по формуле:  W = h • m • n • k, где h – высота ступеньки в метрах, n – число подъемов в одну минуту, m – масса тела в кг, k – коэффициент, учитывающий работу, затрачиваемую на спуск со</a:t>
            </a:r>
          </a:p>
          <a:p>
            <a:pPr algn="just"/>
            <a:r>
              <a:rPr lang="ru-RU" dirty="0" smtClean="0">
                <a:latin typeface="Times New Roman" panose="02020603050405020304" pitchFamily="18" charset="0"/>
                <a:cs typeface="Times New Roman" panose="02020603050405020304" pitchFamily="18" charset="0"/>
              </a:rPr>
              <a:t>ступеньки, и равный в среднем 1,3.</a:t>
            </a:r>
          </a:p>
          <a:p>
            <a:pPr algn="just"/>
            <a:r>
              <a:rPr lang="ru-RU" dirty="0" smtClean="0">
                <a:latin typeface="Times New Roman" panose="02020603050405020304" pitchFamily="18" charset="0"/>
                <a:cs typeface="Times New Roman" panose="02020603050405020304" pitchFamily="18" charset="0"/>
              </a:rPr>
              <a:t>Расчет PWC170 производится по формуле:  PWC170 = W • (170- ЧСС1) / (ЧСС2- ЧСС1), где W – мощность выполненной работы, ЧСС1 – частота пульса покоя за 1 минуту, ЧСС2 – частота пульса за 1 минуту сразу после работы.</a:t>
            </a:r>
          </a:p>
          <a:p>
            <a:pPr algn="just"/>
            <a:r>
              <a:rPr lang="ru-RU" dirty="0" smtClean="0">
                <a:latin typeface="Times New Roman" panose="02020603050405020304" pitchFamily="18" charset="0"/>
                <a:cs typeface="Times New Roman" panose="02020603050405020304" pitchFamily="18" charset="0"/>
              </a:rPr>
              <a:t>Пример: высота ступеньки- 50 см, ЧСС1- 80 уд/мин, ЧСС2- 160 уд/мин.  W = 0,5 м • 25 • 45 кг • 1,3 = 731,25 </a:t>
            </a:r>
            <a:r>
              <a:rPr lang="ru-RU" dirty="0" err="1" smtClean="0">
                <a:latin typeface="Times New Roman" panose="02020603050405020304" pitchFamily="18" charset="0"/>
                <a:cs typeface="Times New Roman" panose="02020603050405020304" pitchFamily="18" charset="0"/>
              </a:rPr>
              <a:t>кгм</a:t>
            </a:r>
            <a:r>
              <a:rPr lang="ru-RU" dirty="0" smtClean="0">
                <a:latin typeface="Times New Roman" panose="02020603050405020304" pitchFamily="18" charset="0"/>
                <a:cs typeface="Times New Roman" panose="02020603050405020304" pitchFamily="18" charset="0"/>
              </a:rPr>
              <a:t>/мин. PWC170 = 731,25 • 90/80 = 822,6 </a:t>
            </a:r>
            <a:r>
              <a:rPr lang="ru-RU" dirty="0" err="1" smtClean="0">
                <a:latin typeface="Times New Roman" panose="02020603050405020304" pitchFamily="18" charset="0"/>
                <a:cs typeface="Times New Roman" panose="02020603050405020304" pitchFamily="18" charset="0"/>
              </a:rPr>
              <a:t>кгм</a:t>
            </a:r>
            <a:r>
              <a:rPr lang="ru-RU" dirty="0" smtClean="0">
                <a:latin typeface="Times New Roman" panose="02020603050405020304" pitchFamily="18" charset="0"/>
                <a:cs typeface="Times New Roman" panose="02020603050405020304" pitchFamily="18" charset="0"/>
              </a:rPr>
              <a:t>/мин. Используя данные PWC170, можно определить уровень максимального потребления кислорода (МПК). Для этого пользуются следующим уравнением: </a:t>
            </a:r>
            <a:r>
              <a:rPr lang="ru-RU" dirty="0" err="1" smtClean="0">
                <a:latin typeface="Times New Roman" panose="02020603050405020304" pitchFamily="18" charset="0"/>
                <a:cs typeface="Times New Roman" panose="02020603050405020304" pitchFamily="18" charset="0"/>
              </a:rPr>
              <a:t>МПКмл</a:t>
            </a:r>
            <a:r>
              <a:rPr lang="ru-RU" dirty="0" smtClean="0">
                <a:latin typeface="Times New Roman" panose="02020603050405020304" pitchFamily="18" charset="0"/>
                <a:cs typeface="Times New Roman" panose="02020603050405020304" pitchFamily="18" charset="0"/>
              </a:rPr>
              <a:t>/мин = 2,2 • PWC170 + 1070.</a:t>
            </a:r>
          </a:p>
          <a:p>
            <a:pPr algn="just"/>
            <a:r>
              <a:rPr lang="ru-RU" dirty="0" smtClean="0">
                <a:latin typeface="Times New Roman" panose="02020603050405020304" pitchFamily="18" charset="0"/>
                <a:cs typeface="Times New Roman" panose="02020603050405020304" pitchFamily="18" charset="0"/>
              </a:rPr>
              <a:t>Если взять вышеприведенный пример, то у данного испытуемого МПК равен 2880 мл/мин. ≈ 2,9 л/мин.</a:t>
            </a:r>
          </a:p>
          <a:p>
            <a:pPr algn="just"/>
            <a:r>
              <a:rPr lang="ru-RU" dirty="0" smtClean="0">
                <a:latin typeface="Times New Roman" panose="02020603050405020304" pitchFamily="18" charset="0"/>
                <a:cs typeface="Times New Roman" panose="02020603050405020304" pitchFamily="18" charset="0"/>
              </a:rPr>
              <a:t>Полученные величины МПК можно сравнить с должными величинами (ДМПК) для людей, не занимающихся систематически физическими упражнениями и спортом. ДМПК мл/мин/кг для мужчин равен 52–1/4 возраста, для женщин 44 – 1/5 возраста. В нашем примере ДМПК испытуемого = 52 – 3,5 = 48,5мл/мин/кг, а фактический уровень МПК, определенный на основе теста PWC170 = 2880 : 45 ≈ 60мл/мин/кг, т.е. выше должных величин примерно на 24%, что может свидетельствовать о достаточно высоком уровне функционирования </a:t>
            </a:r>
            <a:r>
              <a:rPr lang="ru-RU" dirty="0" err="1" smtClean="0">
                <a:latin typeface="Times New Roman" panose="02020603050405020304" pitchFamily="18" charset="0"/>
                <a:cs typeface="Times New Roman" panose="02020603050405020304" pitchFamily="18" charset="0"/>
              </a:rPr>
              <a:t>кардиореспираторной</a:t>
            </a:r>
            <a:r>
              <a:rPr lang="ru-RU" dirty="0" smtClean="0">
                <a:latin typeface="Times New Roman" panose="02020603050405020304" pitchFamily="18" charset="0"/>
                <a:cs typeface="Times New Roman" panose="02020603050405020304" pitchFamily="18" charset="0"/>
              </a:rPr>
              <a:t> системы.</a:t>
            </a:r>
          </a:p>
          <a:p>
            <a:pPr algn="ctr"/>
            <a:r>
              <a:rPr lang="ru-RU" b="1" dirty="0" smtClean="0">
                <a:latin typeface="Times New Roman" panose="02020603050405020304" pitchFamily="18" charset="0"/>
                <a:cs typeface="Times New Roman" panose="02020603050405020304" pitchFamily="18" charset="0"/>
              </a:rPr>
              <a:t>Оценка физической работоспособности с помощью  6-моментной функциональной пробы</a:t>
            </a:r>
          </a:p>
          <a:p>
            <a:pPr algn="just"/>
            <a:r>
              <a:rPr lang="ru-RU" dirty="0" smtClean="0">
                <a:latin typeface="Times New Roman" panose="02020603050405020304" pitchFamily="18" charset="0"/>
                <a:cs typeface="Times New Roman" panose="02020603050405020304" pitchFamily="18" charset="0"/>
              </a:rPr>
              <a:t> Теоретическим обоснованием данной пробы является закон </a:t>
            </a:r>
            <a:r>
              <a:rPr lang="ru-RU" dirty="0" err="1" smtClean="0">
                <a:latin typeface="Times New Roman" panose="02020603050405020304" pitchFamily="18" charset="0"/>
                <a:cs typeface="Times New Roman" panose="02020603050405020304" pitchFamily="18" charset="0"/>
              </a:rPr>
              <a:t>экономизации</a:t>
            </a:r>
            <a:r>
              <a:rPr lang="ru-RU" dirty="0" smtClean="0">
                <a:latin typeface="Times New Roman" panose="02020603050405020304" pitchFamily="18" charset="0"/>
                <a:cs typeface="Times New Roman" panose="02020603050405020304" pitchFamily="18" charset="0"/>
              </a:rPr>
              <a:t> функций по мере повышения уровня тренированности, а также прямая зависимость между интенсивностью физической нагрузки и частотой сердечных сокращений. И физическое развитие (его характеристика), и определение физического состояния и физической работоспособности, безусловно, несут косвенную информацию о состоянии здоровья. Но в то же время нужно помнить, что рекомендуемые тесты все же раскрывают границы приспособительных реакций, а именно диапазон этих реакций характеризует здоровье</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1230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78269"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Поэтому для физического здоровья более адекватными могут быть методики балльной и процентной оценки состояния здоровья, в которые включены в комплексе как морфологические, так и функциональные показатели, а также результаты нагрузочных тестов.</a:t>
            </a:r>
          </a:p>
          <a:p>
            <a:pPr algn="just"/>
            <a:r>
              <a:rPr lang="ru-RU" b="1" dirty="0" smtClean="0">
                <a:latin typeface="Times New Roman" panose="02020603050405020304" pitchFamily="18" charset="0"/>
                <a:cs typeface="Times New Roman" panose="02020603050405020304" pitchFamily="18" charset="0"/>
              </a:rPr>
              <a:t>Методически эта проба выполняется следующим образом</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1. Подсчитывается частота сердечных сокращений в покое в положении лежа за 1 мин.</a:t>
            </a:r>
          </a:p>
          <a:p>
            <a:pPr algn="just"/>
            <a:r>
              <a:rPr lang="ru-RU" dirty="0" smtClean="0">
                <a:latin typeface="Times New Roman" panose="02020603050405020304" pitchFamily="18" charset="0"/>
                <a:cs typeface="Times New Roman" panose="02020603050405020304" pitchFamily="18" charset="0"/>
              </a:rPr>
              <a:t>2. Испытуемый встает, и у него подсчитывают частоту сердечных сокращений за вторую минуту нахождения в вертикальном положении.</a:t>
            </a:r>
          </a:p>
          <a:p>
            <a:pPr algn="just"/>
            <a:r>
              <a:rPr lang="ru-RU" dirty="0" smtClean="0">
                <a:latin typeface="Times New Roman" panose="02020603050405020304" pitchFamily="18" charset="0"/>
                <a:cs typeface="Times New Roman" panose="02020603050405020304" pitchFamily="18" charset="0"/>
              </a:rPr>
              <a:t>3. Разность между величинами пульса стоя и лежа умножают на 10.</a:t>
            </a:r>
          </a:p>
          <a:p>
            <a:pPr algn="just"/>
            <a:r>
              <a:rPr lang="ru-RU" dirty="0" smtClean="0">
                <a:latin typeface="Times New Roman" panose="02020603050405020304" pitchFamily="18" charset="0"/>
                <a:cs typeface="Times New Roman" panose="02020603050405020304" pitchFamily="18" charset="0"/>
              </a:rPr>
              <a:t>4. Испытуемый делает 20 глубоких приседаний за 40 секунд (во время приседания руки энергично выносятся вперед, при вставании – опускаются). Подсчитывается ЧСС за первую минуту восстановления.</a:t>
            </a:r>
          </a:p>
          <a:p>
            <a:pPr algn="just"/>
            <a:r>
              <a:rPr lang="ru-RU" dirty="0" smtClean="0">
                <a:latin typeface="Times New Roman" panose="02020603050405020304" pitchFamily="18" charset="0"/>
                <a:cs typeface="Times New Roman" panose="02020603050405020304" pitchFamily="18" charset="0"/>
              </a:rPr>
              <a:t>5. Подсчитывается ЧСС за 2-ю минуту восстановления.</a:t>
            </a:r>
          </a:p>
          <a:p>
            <a:pPr algn="just"/>
            <a:r>
              <a:rPr lang="ru-RU" dirty="0" smtClean="0">
                <a:latin typeface="Times New Roman" panose="02020603050405020304" pitchFamily="18" charset="0"/>
                <a:cs typeface="Times New Roman" panose="02020603050405020304" pitchFamily="18" charset="0"/>
              </a:rPr>
              <a:t>6. Подсчитывается ЧСС за 3-ю минуту восстановления.</a:t>
            </a:r>
          </a:p>
          <a:p>
            <a:pPr algn="just"/>
            <a:r>
              <a:rPr lang="ru-RU" dirty="0" smtClean="0">
                <a:latin typeface="Times New Roman" panose="02020603050405020304" pitchFamily="18" charset="0"/>
                <a:cs typeface="Times New Roman" panose="02020603050405020304" pitchFamily="18" charset="0"/>
              </a:rPr>
              <a:t>Итоговая оценка получается суммированием результатов всех шести описанных выше пунктов. При сумме, равной 500 и более, уровень физической работоспособности оценивается как «низкий», при 450–500 – как «ниже среднего», при 400–450 – как «средний», при 350–400 – как «выше среднего», а при сумме, меньшей 350, – как «высокий».</a:t>
            </a:r>
          </a:p>
          <a:p>
            <a:pPr algn="ctr"/>
            <a:r>
              <a:rPr lang="ru-RU" b="1" dirty="0" smtClean="0">
                <a:latin typeface="Times New Roman" panose="02020603050405020304" pitchFamily="18" charset="0"/>
                <a:cs typeface="Times New Roman" panose="02020603050405020304" pitchFamily="18" charset="0"/>
              </a:rPr>
              <a:t>                 Определение адаптационного потенциала</a:t>
            </a:r>
          </a:p>
          <a:p>
            <a:pPr algn="just"/>
            <a:r>
              <a:rPr lang="ru-RU" dirty="0" smtClean="0">
                <a:latin typeface="Times New Roman" panose="02020603050405020304" pitchFamily="18" charset="0"/>
                <a:cs typeface="Times New Roman" panose="02020603050405020304" pitchFamily="18" charset="0"/>
              </a:rPr>
              <a:t>Здоровье можно рассматривать как степень выраженности адаптационных (приспособительных) реакций, обусловленных развитием функциональных резервов организма. Р.М. </a:t>
            </a:r>
            <a:r>
              <a:rPr lang="ru-RU" dirty="0" err="1" smtClean="0">
                <a:latin typeface="Times New Roman" panose="02020603050405020304" pitchFamily="18" charset="0"/>
                <a:cs typeface="Times New Roman" panose="02020603050405020304" pitchFamily="18" charset="0"/>
              </a:rPr>
              <a:t>Баевским</a:t>
            </a:r>
            <a:r>
              <a:rPr lang="ru-RU" dirty="0" smtClean="0">
                <a:latin typeface="Times New Roman" panose="02020603050405020304" pitchFamily="18" charset="0"/>
                <a:cs typeface="Times New Roman" panose="02020603050405020304" pitchFamily="18" charset="0"/>
              </a:rPr>
              <a:t> предложена методика оценки так называемого адаптационного потенциала (АП), отражающего возможности организма к адаптации. Плата за адаптацию, выходящая за пределы резервных возможностей организма, ведет к поломке адаптационного механизма и появлению стойких </a:t>
            </a:r>
            <a:r>
              <a:rPr lang="ru-RU" dirty="0" err="1" smtClean="0">
                <a:latin typeface="Times New Roman" panose="02020603050405020304" pitchFamily="18" charset="0"/>
                <a:cs typeface="Times New Roman" panose="02020603050405020304" pitchFamily="18" charset="0"/>
              </a:rPr>
              <a:t>патолгических</a:t>
            </a:r>
            <a:r>
              <a:rPr lang="ru-RU" dirty="0" smtClean="0">
                <a:latin typeface="Times New Roman" panose="02020603050405020304" pitchFamily="18" charset="0"/>
                <a:cs typeface="Times New Roman" panose="02020603050405020304" pitchFamily="18" charset="0"/>
              </a:rPr>
              <a:t> изменений. Для оценки адаптационного потенциала измеряется уровень артериального давления и частота сердечных сокращений. По нижеприведенной формуле определяется численное значение показателя. АП = 0,011 • ЧСС + 0,014 • </a:t>
            </a:r>
            <a:r>
              <a:rPr lang="ru-RU" dirty="0" err="1" smtClean="0">
                <a:latin typeface="Times New Roman" panose="02020603050405020304" pitchFamily="18" charset="0"/>
                <a:cs typeface="Times New Roman" panose="02020603050405020304" pitchFamily="18" charset="0"/>
              </a:rPr>
              <a:t>АДсист</a:t>
            </a:r>
            <a:r>
              <a:rPr lang="ru-RU" dirty="0" smtClean="0">
                <a:latin typeface="Times New Roman" panose="02020603050405020304" pitchFamily="18" charset="0"/>
                <a:cs typeface="Times New Roman" panose="02020603050405020304" pitchFamily="18" charset="0"/>
              </a:rPr>
              <a:t> + 0,008 • </a:t>
            </a:r>
            <a:r>
              <a:rPr lang="ru-RU" dirty="0" err="1" smtClean="0">
                <a:latin typeface="Times New Roman" panose="02020603050405020304" pitchFamily="18" charset="0"/>
                <a:cs typeface="Times New Roman" panose="02020603050405020304" pitchFamily="18" charset="0"/>
              </a:rPr>
              <a:t>АДдиаст</a:t>
            </a:r>
            <a:r>
              <a:rPr lang="ru-RU" dirty="0" smtClean="0">
                <a:latin typeface="Times New Roman" panose="02020603050405020304" pitchFamily="18" charset="0"/>
                <a:cs typeface="Times New Roman" panose="02020603050405020304" pitchFamily="18" charset="0"/>
              </a:rPr>
              <a:t> + 0,014 • В +  0,009 • m- 0,009 • Р- 0,27, где ЧСС – частота сердечных сокращений в мин; </a:t>
            </a:r>
            <a:r>
              <a:rPr lang="ru-RU" dirty="0" err="1" smtClean="0">
                <a:latin typeface="Times New Roman" panose="02020603050405020304" pitchFamily="18" charset="0"/>
                <a:cs typeface="Times New Roman" panose="02020603050405020304" pitchFamily="18" charset="0"/>
              </a:rPr>
              <a:t>Адсист</a:t>
            </a:r>
            <a:r>
              <a:rPr lang="ru-RU" dirty="0" smtClean="0">
                <a:latin typeface="Times New Roman" panose="02020603050405020304" pitchFamily="18" charset="0"/>
                <a:cs typeface="Times New Roman" panose="02020603050405020304" pitchFamily="18" charset="0"/>
              </a:rPr>
              <a:t>. и </a:t>
            </a:r>
            <a:r>
              <a:rPr lang="ru-RU" dirty="0" err="1" smtClean="0">
                <a:latin typeface="Times New Roman" panose="02020603050405020304" pitchFamily="18" charset="0"/>
                <a:cs typeface="Times New Roman" panose="02020603050405020304" pitchFamily="18" charset="0"/>
              </a:rPr>
              <a:t>АДдиаст</a:t>
            </a:r>
            <a:r>
              <a:rPr lang="ru-RU" dirty="0" smtClean="0">
                <a:latin typeface="Times New Roman" panose="02020603050405020304" pitchFamily="18" charset="0"/>
                <a:cs typeface="Times New Roman" panose="02020603050405020304" pitchFamily="18" charset="0"/>
              </a:rPr>
              <a:t>. – соответственно систолическое и диастолическое артериальное давление, В – возраст в годах, m – масса тела в кг, h – рост в см. </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5110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Дерево">
  <a:themeElements>
    <a:clrScheme name="Дерево">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Дерево">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Дерево">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TM03090434[[fn=Дерево]]</Template>
  <TotalTime>68</TotalTime>
  <Words>2773</Words>
  <Application>Microsoft Office PowerPoint</Application>
  <PresentationFormat>Широкоэкранный</PresentationFormat>
  <Paragraphs>172</Paragraphs>
  <Slides>10</Slides>
  <Notes>1</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10</vt:i4>
      </vt:variant>
    </vt:vector>
  </HeadingPairs>
  <TitlesOfParts>
    <vt:vector size="17" baseType="lpstr">
      <vt:lpstr>Calibri</vt:lpstr>
      <vt:lpstr>Cambria</vt:lpstr>
      <vt:lpstr>Rockwell</vt:lpstr>
      <vt:lpstr>Rockwell Condensed</vt:lpstr>
      <vt:lpstr>Times New Roman</vt:lpstr>
      <vt:lpstr>Wingdings</vt:lpstr>
      <vt:lpstr>Дерево</vt:lpstr>
      <vt:lpstr>МЕТОДЫ ОЦЕНКИ ФИЗИЧЕСКОЙ РАБОТОСПОСОБНОСТИ,      ФУНКЦИОНАЛЬНЫХ ВОЗМОЖНОСТЕЙ И ЗДОРОВЬЯ ЧЕЛОВЕКА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МЕТОДЫ ОЦЕНКИ ФИЗИЧЕСКОЙ РАБОТОСПОСОБНОСТИ,      ФУНКЦИОНАЛЬНЫХ ВОЗМОЖНОСТЕЙ И ЗДОРОВЬЯ ЧЕЛОВЕКА </dc:title>
  <dc:creator>usewr</dc:creator>
  <cp:lastModifiedBy>usewr</cp:lastModifiedBy>
  <cp:revision>9</cp:revision>
  <dcterms:created xsi:type="dcterms:W3CDTF">2020-11-01T03:22:44Z</dcterms:created>
  <dcterms:modified xsi:type="dcterms:W3CDTF">2020-11-01T07:16:54Z</dcterms:modified>
</cp:coreProperties>
</file>